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89" r:id="rId4"/>
    <p:sldId id="390" r:id="rId5"/>
    <p:sldId id="388" r:id="rId6"/>
    <p:sldId id="394" r:id="rId7"/>
    <p:sldId id="395" r:id="rId8"/>
    <p:sldId id="459" r:id="rId9"/>
    <p:sldId id="461" r:id="rId10"/>
    <p:sldId id="393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392" r:id="rId19"/>
    <p:sldId id="403" r:id="rId20"/>
    <p:sldId id="391" r:id="rId21"/>
    <p:sldId id="404" r:id="rId22"/>
    <p:sldId id="407" r:id="rId23"/>
    <p:sldId id="405" r:id="rId24"/>
    <p:sldId id="406" r:id="rId25"/>
    <p:sldId id="409" r:id="rId26"/>
    <p:sldId id="408" r:id="rId27"/>
    <p:sldId id="411" r:id="rId28"/>
    <p:sldId id="414" r:id="rId29"/>
    <p:sldId id="410" r:id="rId30"/>
    <p:sldId id="413" r:id="rId31"/>
    <p:sldId id="415" r:id="rId32"/>
    <p:sldId id="412" r:id="rId33"/>
    <p:sldId id="417" r:id="rId34"/>
    <p:sldId id="416" r:id="rId35"/>
    <p:sldId id="418" r:id="rId36"/>
    <p:sldId id="421" r:id="rId37"/>
    <p:sldId id="419" r:id="rId38"/>
    <p:sldId id="422" r:id="rId39"/>
    <p:sldId id="420" r:id="rId40"/>
    <p:sldId id="445" r:id="rId41"/>
    <p:sldId id="425" r:id="rId42"/>
    <p:sldId id="424" r:id="rId43"/>
    <p:sldId id="423" r:id="rId44"/>
    <p:sldId id="426" r:id="rId45"/>
    <p:sldId id="446" r:id="rId46"/>
    <p:sldId id="460" r:id="rId47"/>
    <p:sldId id="430" r:id="rId48"/>
    <p:sldId id="427" r:id="rId49"/>
    <p:sldId id="447" r:id="rId50"/>
    <p:sldId id="462" r:id="rId51"/>
    <p:sldId id="431" r:id="rId52"/>
    <p:sldId id="433" r:id="rId53"/>
    <p:sldId id="434" r:id="rId54"/>
    <p:sldId id="436" r:id="rId55"/>
    <p:sldId id="435" r:id="rId56"/>
    <p:sldId id="438" r:id="rId57"/>
    <p:sldId id="437" r:id="rId58"/>
    <p:sldId id="440" r:id="rId59"/>
    <p:sldId id="439" r:id="rId60"/>
    <p:sldId id="432" r:id="rId61"/>
    <p:sldId id="429" r:id="rId62"/>
    <p:sldId id="441" r:id="rId63"/>
    <p:sldId id="442" r:id="rId64"/>
    <p:sldId id="463" r:id="rId65"/>
    <p:sldId id="428" r:id="rId66"/>
    <p:sldId id="46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B415"/>
    <a:srgbClr val="333399"/>
    <a:srgbClr val="0091EA"/>
    <a:srgbClr val="FFC000"/>
    <a:srgbClr val="FF0000"/>
    <a:srgbClr val="00B0F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73" d="100"/>
          <a:sy n="73" d="100"/>
        </p:scale>
        <p:origin x="-65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1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72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7" Type="http://schemas.openxmlformats.org/officeDocument/2006/relationships/image" Target="../media/image83.e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emf"/><Relationship Id="rId4" Type="http://schemas.openxmlformats.org/officeDocument/2006/relationships/image" Target="../media/image23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image" Target="../media/image145.wmf"/><Relationship Id="rId7" Type="http://schemas.openxmlformats.org/officeDocument/2006/relationships/image" Target="../media/image149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6" Type="http://schemas.openxmlformats.org/officeDocument/2006/relationships/image" Target="../media/image148.wmf"/><Relationship Id="rId5" Type="http://schemas.openxmlformats.org/officeDocument/2006/relationships/image" Target="../media/image147.wmf"/><Relationship Id="rId10" Type="http://schemas.openxmlformats.org/officeDocument/2006/relationships/image" Target="../media/image152.wmf"/><Relationship Id="rId4" Type="http://schemas.openxmlformats.org/officeDocument/2006/relationships/image" Target="../media/image146.wmf"/><Relationship Id="rId9" Type="http://schemas.openxmlformats.org/officeDocument/2006/relationships/image" Target="../media/image15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4" Type="http://schemas.openxmlformats.org/officeDocument/2006/relationships/image" Target="../media/image15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48.e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8.jpeg"/><Relationship Id="rId4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oleObject" Target="../embeddings/oleObject2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0.bin"/><Relationship Id="rId5" Type="http://schemas.openxmlformats.org/officeDocument/2006/relationships/oleObject" Target="../embeddings/oleObject29.bin"/><Relationship Id="rId4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32.bin"/><Relationship Id="rId4" Type="http://schemas.openxmlformats.org/officeDocument/2006/relationships/oleObject" Target="../embeddings/oleObject3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35.bin"/><Relationship Id="rId4" Type="http://schemas.openxmlformats.org/officeDocument/2006/relationships/oleObject" Target="../embeddings/oleObject3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9.bin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38.bin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37.bin"/><Relationship Id="rId9" Type="http://schemas.openxmlformats.org/officeDocument/2006/relationships/oleObject" Target="../embeddings/oleObject4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8.bin"/><Relationship Id="rId5" Type="http://schemas.openxmlformats.org/officeDocument/2006/relationships/oleObject" Target="../embeddings/oleObject47.bin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5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5.bin"/><Relationship Id="rId5" Type="http://schemas.openxmlformats.org/officeDocument/2006/relationships/oleObject" Target="../embeddings/oleObject54.bin"/><Relationship Id="rId4" Type="http://schemas.openxmlformats.org/officeDocument/2006/relationships/oleObject" Target="../embeddings/oleObject53.bin"/><Relationship Id="rId9" Type="http://schemas.openxmlformats.org/officeDocument/2006/relationships/oleObject" Target="../embeddings/oleObject5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6.emf"/><Relationship Id="rId4" Type="http://schemas.openxmlformats.org/officeDocument/2006/relationships/oleObject" Target="../embeddings/oleObject6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5.bin"/><Relationship Id="rId5" Type="http://schemas.openxmlformats.org/officeDocument/2006/relationships/oleObject" Target="../embeddings/oleObject64.bin"/><Relationship Id="rId4" Type="http://schemas.openxmlformats.org/officeDocument/2006/relationships/oleObject" Target="../embeddings/oleObject6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0.bin"/><Relationship Id="rId5" Type="http://schemas.openxmlformats.org/officeDocument/2006/relationships/oleObject" Target="../embeddings/oleObject69.bin"/><Relationship Id="rId4" Type="http://schemas.openxmlformats.org/officeDocument/2006/relationships/oleObject" Target="../embeddings/oleObject6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16.jpeg"/><Relationship Id="rId4" Type="http://schemas.openxmlformats.org/officeDocument/2006/relationships/oleObject" Target="../embeddings/oleObject7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5.bin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80.bin"/><Relationship Id="rId12" Type="http://schemas.openxmlformats.org/officeDocument/2006/relationships/oleObject" Target="../embeddings/oleObject8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79.bin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78.bin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77.bin"/><Relationship Id="rId9" Type="http://schemas.openxmlformats.org/officeDocument/2006/relationships/oleObject" Target="../embeddings/oleObject8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89.bin"/><Relationship Id="rId5" Type="http://schemas.openxmlformats.org/officeDocument/2006/relationships/oleObject" Target="../embeddings/oleObject88.bin"/><Relationship Id="rId4" Type="http://schemas.openxmlformats.org/officeDocument/2006/relationships/oleObject" Target="../embeddings/oleObject8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gif"/><Relationship Id="rId2" Type="http://schemas.openxmlformats.org/officeDocument/2006/relationships/image" Target="../media/image167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9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4.png"/><Relationship Id="rId4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838200" y="2286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7244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800" dirty="0" err="1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квантова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745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xmlns="" id="{E2879DF6-E3ED-4E0A-A32F-4E642943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56362266"/>
              </p:ext>
            </p:extLst>
          </p:nvPr>
        </p:nvGraphicFramePr>
        <p:xfrm>
          <a:off x="2133600" y="2406650"/>
          <a:ext cx="3340100" cy="1295400"/>
        </p:xfrm>
        <a:graphic>
          <a:graphicData uri="http://schemas.openxmlformats.org/presentationml/2006/ole">
            <p:oleObj spid="_x0000_s13410" name="Equation" r:id="rId3" imgW="3340080" imgH="1295280" progId="">
              <p:embed/>
            </p:oleObj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xmlns="" id="{C019F498-FD39-40D1-AC59-152F758B3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14809918"/>
              </p:ext>
            </p:extLst>
          </p:nvPr>
        </p:nvGraphicFramePr>
        <p:xfrm>
          <a:off x="5644882" y="2794545"/>
          <a:ext cx="571500" cy="406400"/>
        </p:xfrm>
        <a:graphic>
          <a:graphicData uri="http://schemas.openxmlformats.org/presentationml/2006/ole">
            <p:oleObj spid="_x0000_s13411" name="Equation" r:id="rId4" imgW="571252" imgH="406224" progId="">
              <p:embed/>
            </p:oleObj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A9D32A-299E-4C58-A4C3-7A22A3C0BC24}"/>
              </a:ext>
            </a:extLst>
          </p:cNvPr>
          <p:cNvSpPr txBox="1"/>
          <p:nvPr/>
        </p:nvSpPr>
        <p:spPr>
          <a:xfrm>
            <a:off x="474447" y="304800"/>
            <a:ext cx="8669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поглинальна здатність</a:t>
            </a:r>
            <a:endParaRPr lang="x-none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AD5EABF-503A-4668-BE23-7E645F227571}"/>
              </a:ext>
            </a:extLst>
          </p:cNvPr>
          <p:cNvSpPr txBox="1"/>
          <p:nvPr/>
        </p:nvSpPr>
        <p:spPr>
          <a:xfrm>
            <a:off x="1905000" y="1344226"/>
            <a:ext cx="7079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x-none" sz="2800" dirty="0" err="1"/>
              <a:t>інтервал</a:t>
            </a:r>
            <a:r>
              <a:rPr lang="ru-RU" altLang="x-none" sz="2800" dirty="0"/>
              <a:t> частот </a:t>
            </a:r>
            <a:r>
              <a:rPr lang="ru-RU" altLang="x-none" sz="2800" dirty="0" err="1"/>
              <a:t>випромінювання</a:t>
            </a:r>
            <a:r>
              <a:rPr lang="ru-RU" altLang="x-none" sz="2800" dirty="0"/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[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,</a:t>
            </a:r>
            <a:r>
              <a:rPr lang="ru-RU" altLang="x-none" sz="2800" dirty="0">
                <a:latin typeface="Times New Roman" panose="02020603050405020304" pitchFamily="18" charset="0"/>
              </a:rPr>
              <a:t> 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i="1" dirty="0">
                <a:latin typeface="Times New Roman" panose="02020603050405020304" pitchFamily="18" charset="0"/>
              </a:rPr>
              <a:t> </a:t>
            </a:r>
            <a:r>
              <a:rPr lang="en-US" altLang="x-none" sz="2800" dirty="0">
                <a:latin typeface="Times New Roman" panose="02020603050405020304" pitchFamily="18" charset="0"/>
              </a:rPr>
              <a:t>+ </a:t>
            </a:r>
            <a:r>
              <a:rPr lang="en-US" altLang="x-none" sz="2800" i="1" dirty="0">
                <a:latin typeface="Times New Roman" panose="02020603050405020304" pitchFamily="18" charset="0"/>
              </a:rPr>
              <a:t>d</a:t>
            </a:r>
            <a:r>
              <a:rPr lang="el-GR" altLang="x-none" sz="2800" i="1" dirty="0">
                <a:latin typeface="Times New Roman" panose="02020603050405020304" pitchFamily="18" charset="0"/>
              </a:rPr>
              <a:t>ω</a:t>
            </a:r>
            <a:r>
              <a:rPr lang="en-US" altLang="x-none" sz="2800" dirty="0">
                <a:latin typeface="Times New Roman" panose="02020603050405020304" pitchFamily="18" charset="0"/>
              </a:rPr>
              <a:t>]</a:t>
            </a:r>
            <a:endParaRPr lang="ru-RU" altLang="x-none" sz="2800" dirty="0">
              <a:latin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8419644E-5190-40A3-BFDA-746AB954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87852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2154238" indent="-2154238" eaLnBrk="1" hangingPunct="1"/>
            <a:r>
              <a:rPr lang="ru-RU" altLang="x-none" sz="2400" i="1" dirty="0" err="1"/>
              <a:t>залежить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від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природи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температури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/>
              <a:t>стану </a:t>
            </a:r>
            <a:r>
              <a:rPr lang="ru-RU" altLang="x-none" sz="2400" i="1" dirty="0" err="1"/>
              <a:t>поверхні</a:t>
            </a:r>
            <a:endParaRPr lang="ru-RU" altLang="x-none" sz="2400" i="1" dirty="0"/>
          </a:p>
          <a:p>
            <a:pPr indent="2154238" eaLnBrk="1" hangingPunct="1"/>
            <a:r>
              <a:rPr lang="ru-RU" altLang="x-none" sz="2400" i="1" dirty="0" err="1"/>
              <a:t>частоти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падаючого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випромінювання</a:t>
            </a:r>
            <a:endParaRPr lang="ru-RU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xmlns="" val="1427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xmlns="" id="{ABC08CC2-9522-433A-8FF1-1412ECB6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" y="273843"/>
            <a:ext cx="69092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абсолютно </a:t>
            </a:r>
            <a:r>
              <a:rPr lang="ru-RU" altLang="x-none" b="1" i="1" u="sng" dirty="0" err="1"/>
              <a:t>чорне</a:t>
            </a:r>
            <a:r>
              <a:rPr lang="ru-RU" altLang="x-none" b="1" i="1" u="sng" dirty="0"/>
              <a:t> </a:t>
            </a:r>
            <a:r>
              <a:rPr lang="ru-RU" altLang="x-none" b="1" i="1" u="sng" dirty="0" err="1"/>
              <a:t>тіло</a:t>
            </a:r>
            <a:r>
              <a:rPr lang="ru-RU" altLang="x-none" b="1" i="1" dirty="0"/>
              <a:t> (АЧТ)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xmlns="" id="{78B5779D-4C11-43EB-9A78-A8E489F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2350"/>
            <a:ext cx="6255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тіло</a:t>
            </a:r>
            <a:r>
              <a:rPr lang="ru-RU" altLang="x-none" dirty="0"/>
              <a:t> </a:t>
            </a:r>
            <a:r>
              <a:rPr lang="ru-RU" altLang="x-none" dirty="0" err="1"/>
              <a:t>називають</a:t>
            </a:r>
            <a:r>
              <a:rPr lang="ru-RU" altLang="x-none" dirty="0"/>
              <a:t> </a:t>
            </a:r>
            <a:r>
              <a:rPr lang="ru-RU" altLang="x-none" b="1" i="1" u="sng" dirty="0" err="1"/>
              <a:t>сірим</a:t>
            </a:r>
            <a:r>
              <a:rPr lang="ru-RU" altLang="x-none" dirty="0"/>
              <a:t>, </a:t>
            </a:r>
            <a:r>
              <a:rPr lang="ru-RU" altLang="x-none" dirty="0" err="1"/>
              <a:t>якщо</a:t>
            </a:r>
            <a:endParaRPr lang="ru-RU" altLang="x-none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xmlns="" id="{A0FDDB65-E24F-472F-8743-9B7F6012D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95386741"/>
              </p:ext>
            </p:extLst>
          </p:nvPr>
        </p:nvGraphicFramePr>
        <p:xfrm>
          <a:off x="863600" y="5096888"/>
          <a:ext cx="4140200" cy="584200"/>
        </p:xfrm>
        <a:graphic>
          <a:graphicData uri="http://schemas.openxmlformats.org/presentationml/2006/ole">
            <p:oleObj spid="_x0000_s14434" name="Equation" r:id="rId3" imgW="4140000" imgH="583920" progId="">
              <p:embed/>
            </p:oleObj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xmlns="" id="{306E7A09-65FF-48FA-AFB2-09DCB209E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66653457"/>
              </p:ext>
            </p:extLst>
          </p:nvPr>
        </p:nvGraphicFramePr>
        <p:xfrm>
          <a:off x="1127640" y="2286000"/>
          <a:ext cx="3840722" cy="929859"/>
        </p:xfrm>
        <a:graphic>
          <a:graphicData uri="http://schemas.openxmlformats.org/presentationml/2006/ole">
            <p:oleObj spid="_x0000_s14435" name="Equation" r:id="rId4" imgW="2412720" imgH="583920" progId="">
              <p:embed/>
            </p:oleObj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20D6961-894A-4054-BB69-40D470006E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1530349"/>
            <a:ext cx="2201438" cy="22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75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xmlns="" id="{137A194F-A0C7-4B75-B4DA-6584F1B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36345" y="2515023"/>
            <a:ext cx="1885744" cy="19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xmlns="" id="{49746BD0-1798-4E7F-9791-91D84C95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51145" y="2476700"/>
            <a:ext cx="1882766" cy="190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xmlns="" id="{FEDA2C19-B22F-483F-A6DA-0F6B9322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31945" y="3077273"/>
            <a:ext cx="591528" cy="78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043D12-8968-4F66-B838-8E9D90D381DE}"/>
              </a:ext>
            </a:extLst>
          </p:cNvPr>
          <p:cNvSpPr txBox="1"/>
          <p:nvPr/>
        </p:nvSpPr>
        <p:spPr>
          <a:xfrm>
            <a:off x="306347" y="152400"/>
            <a:ext cx="37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Кірхгофа</a:t>
            </a:r>
            <a:endParaRPr lang="x-none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xmlns="" id="{98589E9D-198E-4111-AD67-AC0A9354E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76644254"/>
              </p:ext>
            </p:extLst>
          </p:nvPr>
        </p:nvGraphicFramePr>
        <p:xfrm>
          <a:off x="1650999" y="4800600"/>
          <a:ext cx="5842001" cy="1295400"/>
        </p:xfrm>
        <a:graphic>
          <a:graphicData uri="http://schemas.openxmlformats.org/presentationml/2006/ole">
            <p:oleObj spid="_x0000_s15410" name="Equation" r:id="rId6" imgW="5841720" imgH="1295280" progId="">
              <p:embed/>
            </p:oleObj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24CFE9-AA9E-4DD9-AA90-F45EA8EEF585}"/>
              </a:ext>
            </a:extLst>
          </p:cNvPr>
          <p:cNvSpPr txBox="1"/>
          <p:nvPr/>
        </p:nvSpPr>
        <p:spPr>
          <a:xfrm>
            <a:off x="264745" y="945036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відношення випромінювальної здатності до поглинальної не залежить від природи тіла і для всіх тіл є універсальною функцією частоти та температури</a:t>
            </a:r>
            <a:endParaRPr lang="x-none" sz="2400" i="1" dirty="0"/>
          </a:p>
        </p:txBody>
      </p:sp>
    </p:spTree>
    <p:extLst>
      <p:ext uri="{BB962C8B-B14F-4D97-AF65-F5344CB8AC3E}">
        <p14:creationId xmlns:p14="http://schemas.microsoft.com/office/powerpoint/2010/main" xmlns="" val="36180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B290087-3F84-4187-898F-CBD2C3645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281"/>
            <a:ext cx="9144000" cy="5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0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xmlns="" id="{6836A399-F5AA-4214-AB7D-84C493CC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268413"/>
            <a:ext cx="64187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Стефан, 1879</a:t>
            </a:r>
            <a:r>
              <a:rPr lang="ru-RU" altLang="x-none" dirty="0"/>
              <a:t>, </a:t>
            </a:r>
            <a:r>
              <a:rPr lang="ru-RU" altLang="x-none" dirty="0" err="1"/>
              <a:t>експеримент</a:t>
            </a:r>
            <a:endParaRPr lang="ru-RU" altLang="x-none" dirty="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xmlns="" id="{3730BF5E-C4CE-4F64-AC3A-BF3E0753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2259" y="2126604"/>
            <a:ext cx="3650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/>
              <a:t>– для будь-</a:t>
            </a:r>
            <a:r>
              <a:rPr lang="ru-RU" altLang="x-none" sz="2400" i="1" dirty="0" err="1"/>
              <a:t>якого</a:t>
            </a:r>
            <a:r>
              <a:rPr lang="ru-RU" altLang="x-none" sz="2400" i="1" dirty="0"/>
              <a:t> </a:t>
            </a:r>
            <a:r>
              <a:rPr lang="ru-RU" altLang="x-none" sz="2400" i="1" dirty="0" err="1"/>
              <a:t>тіла</a:t>
            </a:r>
            <a:endParaRPr lang="ru-RU" altLang="x-none" sz="2400" i="1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xmlns="" id="{8406B721-9C64-4C16-BB7C-5BF5FBB4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8" y="2751137"/>
            <a:ext cx="67601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Больцман, 1884</a:t>
            </a:r>
            <a:r>
              <a:rPr lang="ru-RU" altLang="x-none" dirty="0"/>
              <a:t>, </a:t>
            </a:r>
            <a:r>
              <a:rPr lang="ru-RU" altLang="x-none" dirty="0" err="1"/>
              <a:t>розрахунок</a:t>
            </a:r>
            <a:endParaRPr lang="ru-RU" altLang="x-none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xmlns="" id="{963E14BD-2388-4980-A1F0-6F5648A248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3429000"/>
          <a:ext cx="3479800" cy="1549400"/>
        </p:xfrm>
        <a:graphic>
          <a:graphicData uri="http://schemas.openxmlformats.org/presentationml/2006/ole">
            <p:oleObj spid="_x0000_s16626" name="Equation" r:id="rId3" imgW="3479800" imgH="1549400" progId="">
              <p:embed/>
            </p:oleObj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xmlns="" id="{6106ACE6-BEE8-45A7-BE70-BB97F462BB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3800475"/>
          <a:ext cx="1270000" cy="571500"/>
        </p:xfrm>
        <a:graphic>
          <a:graphicData uri="http://schemas.openxmlformats.org/presentationml/2006/ole">
            <p:oleObj spid="_x0000_s16627" name="Equation" r:id="rId4" imgW="1269449" imgH="571252" progId="">
              <p:embed/>
            </p:oleObj>
          </a:graphicData>
        </a:graphic>
      </p:graphicFrame>
      <p:sp>
        <p:nvSpPr>
          <p:cNvPr id="7" name="Rectangle 11">
            <a:extLst>
              <a:ext uri="{FF2B5EF4-FFF2-40B4-BE49-F238E27FC236}">
                <a16:creationId xmlns:a16="http://schemas.microsoft.com/office/drawing/2014/main" xmlns="" id="{28D17410-F569-42E7-BFAE-83E37C3C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5184775" cy="1584325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xmlns="" id="{FB0C37D1-0C49-4D29-8B3F-E028C729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842" y="3990329"/>
            <a:ext cx="3167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x-none" sz="2400" i="1" dirty="0"/>
              <a:t>– </a:t>
            </a:r>
            <a:r>
              <a:rPr lang="ru-RU" altLang="x-none" sz="2400" i="1" dirty="0" err="1"/>
              <a:t>лише</a:t>
            </a:r>
            <a:r>
              <a:rPr lang="ru-RU" altLang="x-none" sz="2400" i="1" dirty="0"/>
              <a:t> для АЧТ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xmlns="" id="{B05FA3A7-2564-4ECA-9358-84E18D1D4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75" y="5373688"/>
          <a:ext cx="2870200" cy="647700"/>
        </p:xfrm>
        <a:graphic>
          <a:graphicData uri="http://schemas.openxmlformats.org/presentationml/2006/ole">
            <p:oleObj spid="_x0000_s16628" name="Equation" r:id="rId5" imgW="2870200" imgH="647700" progId="">
              <p:embed/>
            </p:oleObj>
          </a:graphicData>
        </a:graphic>
      </p:graphicFrame>
      <p:graphicFrame>
        <p:nvGraphicFramePr>
          <p:cNvPr id="10" name="Object 14">
            <a:extLst>
              <a:ext uri="{FF2B5EF4-FFF2-40B4-BE49-F238E27FC236}">
                <a16:creationId xmlns:a16="http://schemas.microsoft.com/office/drawing/2014/main" xmlns="" id="{12F6318D-FF85-44CF-94A7-1DFB179AB0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5229225"/>
          <a:ext cx="1003300" cy="977900"/>
        </p:xfrm>
        <a:graphic>
          <a:graphicData uri="http://schemas.openxmlformats.org/presentationml/2006/ole">
            <p:oleObj spid="_x0000_s16629" name="Equation" r:id="rId6" imgW="1002865" imgH="977476" progId="">
              <p:embed/>
            </p:oleObj>
          </a:graphicData>
        </a:graphic>
      </p:graphicFrame>
      <p:sp>
        <p:nvSpPr>
          <p:cNvPr id="11" name="Text Box 15">
            <a:extLst>
              <a:ext uri="{FF2B5EF4-FFF2-40B4-BE49-F238E27FC236}">
                <a16:creationId xmlns:a16="http://schemas.microsoft.com/office/drawing/2014/main" xmlns="" id="{75293F8C-912C-4E17-89C4-7A6F6553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407025"/>
            <a:ext cx="48482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стала</a:t>
            </a:r>
          </a:p>
          <a:p>
            <a:pPr eaLnBrk="1" hangingPunct="1"/>
            <a:r>
              <a:rPr lang="ru-RU" altLang="x-none" dirty="0"/>
              <a:t>  Стефана–Больцмана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9D7400E-04F2-40BC-93DE-E36065752195}"/>
              </a:ext>
            </a:extLst>
          </p:cNvPr>
          <p:cNvSpPr txBox="1"/>
          <p:nvPr/>
        </p:nvSpPr>
        <p:spPr>
          <a:xfrm>
            <a:off x="306347" y="152400"/>
            <a:ext cx="6621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/>
              <a:t>Стефана–Больцмана</a:t>
            </a:r>
            <a:endParaRPr lang="x-none" sz="4400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xmlns="" id="{F986A27E-83BC-4783-A9B3-2124642EC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86365435"/>
              </p:ext>
            </p:extLst>
          </p:nvPr>
        </p:nvGraphicFramePr>
        <p:xfrm>
          <a:off x="657115" y="1974850"/>
          <a:ext cx="2641600" cy="571500"/>
        </p:xfrm>
        <a:graphic>
          <a:graphicData uri="http://schemas.openxmlformats.org/presentationml/2006/ole">
            <p:oleObj spid="_x0000_s16630" name="Equation" r:id="rId7" imgW="2641157" imgH="571701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3033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xmlns="" id="{3EE85E82-D776-463B-AE22-D2A321DB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4999" y="988218"/>
            <a:ext cx="5794375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8">
            <a:extLst>
              <a:ext uri="{FF2B5EF4-FFF2-40B4-BE49-F238E27FC236}">
                <a16:creationId xmlns:a16="http://schemas.microsoft.com/office/drawing/2014/main" xmlns="" id="{AE2A56E1-74CE-4CC8-A7B0-7D8E7344D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38244831"/>
              </p:ext>
            </p:extLst>
          </p:nvPr>
        </p:nvGraphicFramePr>
        <p:xfrm>
          <a:off x="3786187" y="4648200"/>
          <a:ext cx="2032000" cy="698500"/>
        </p:xfrm>
        <a:graphic>
          <a:graphicData uri="http://schemas.openxmlformats.org/presentationml/2006/ole">
            <p:oleObj spid="_x0000_s17458" name="Equation" r:id="rId4" imgW="2032000" imgH="698500" progId="">
              <p:embed/>
            </p:oleObj>
          </a:graphicData>
        </a:graphic>
      </p:graphicFrame>
      <p:sp>
        <p:nvSpPr>
          <p:cNvPr id="4" name="Text Box 19">
            <a:extLst>
              <a:ext uri="{FF2B5EF4-FFF2-40B4-BE49-F238E27FC236}">
                <a16:creationId xmlns:a16="http://schemas.microsoft.com/office/drawing/2014/main" xmlns="" id="{9E1FBD64-C981-44C2-8052-6E128E57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57057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x-none" sz="4000" i="1" dirty="0">
                <a:latin typeface="Times New Roman" panose="02020603050405020304" pitchFamily="18" charset="0"/>
              </a:rPr>
              <a:t>b</a:t>
            </a:r>
            <a:r>
              <a:rPr lang="en-US" altLang="x-none" sz="4000" dirty="0">
                <a:latin typeface="Times New Roman" panose="02020603050405020304" pitchFamily="18" charset="0"/>
              </a:rPr>
              <a:t> = </a:t>
            </a:r>
            <a:r>
              <a:rPr lang="ru-RU" altLang="x-none" sz="4000" dirty="0">
                <a:latin typeface="Times New Roman" panose="02020603050405020304" pitchFamily="18" charset="0"/>
              </a:rPr>
              <a:t>2,898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10</a:t>
            </a:r>
            <a:r>
              <a:rPr lang="ru-RU" altLang="x-none" sz="4000" b="1" baseline="30000" dirty="0">
                <a:latin typeface="Times New Roman" panose="02020603050405020304" pitchFamily="18" charset="0"/>
              </a:rPr>
              <a:t>–</a:t>
            </a:r>
            <a:r>
              <a:rPr lang="ru-RU" altLang="x-none" sz="4000" baseline="30000" dirty="0">
                <a:latin typeface="Times New Roman" panose="02020603050405020304" pitchFamily="18" charset="0"/>
              </a:rPr>
              <a:t>3</a:t>
            </a:r>
            <a:r>
              <a:rPr lang="ru-RU" altLang="x-none" sz="4000" dirty="0">
                <a:latin typeface="Times New Roman" panose="02020603050405020304" pitchFamily="18" charset="0"/>
              </a:rPr>
              <a:t> м</a:t>
            </a:r>
            <a:r>
              <a:rPr lang="en-US" altLang="x-none" sz="4000" dirty="0">
                <a:latin typeface="Times New Roman" panose="02020603050405020304" pitchFamily="18" charset="0"/>
              </a:rPr>
              <a:t>·</a:t>
            </a:r>
            <a:r>
              <a:rPr lang="ru-RU" altLang="x-none" sz="4000" dirty="0">
                <a:latin typeface="Times New Roman" panose="02020603050405020304" pitchFamily="18" charset="0"/>
              </a:rPr>
              <a:t>К</a:t>
            </a:r>
            <a:r>
              <a:rPr lang="ru-RU" altLang="x-none" sz="3000" dirty="0"/>
              <a:t> </a:t>
            </a:r>
            <a:endParaRPr lang="en-US" altLang="x-none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81699A-4498-443E-B1B1-D34D63DCE25D}"/>
              </a:ext>
            </a:extLst>
          </p:cNvPr>
          <p:cNvSpPr txBox="1"/>
          <p:nvPr/>
        </p:nvSpPr>
        <p:spPr>
          <a:xfrm>
            <a:off x="306347" y="152400"/>
            <a:ext cx="5144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закон </a:t>
            </a:r>
            <a:r>
              <a:rPr lang="ru-RU" altLang="x-none" sz="4400" dirty="0" err="1"/>
              <a:t>зміщення</a:t>
            </a:r>
            <a:r>
              <a:rPr lang="ru-RU" altLang="x-none" sz="4400" dirty="0"/>
              <a:t> </a:t>
            </a:r>
            <a:r>
              <a:rPr lang="ru-RU" altLang="x-none" sz="4400" dirty="0" err="1"/>
              <a:t>Віна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xmlns="" val="4755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56388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>
                <a:solidFill>
                  <a:srgbClr val="4D4D4D"/>
                </a:solidFill>
              </a:rPr>
              <a:t>Формула Релея-Джинса. Формула Планка.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Лю́двіг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Едуа́рд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Бо́льцман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998D4B-B237-4413-ABCC-A1DAEFD7FABE}"/>
              </a:ext>
            </a:extLst>
          </p:cNvPr>
          <p:cNvSpPr txBox="1"/>
          <p:nvPr/>
        </p:nvSpPr>
        <p:spPr>
          <a:xfrm>
            <a:off x="4556910" y="5200252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Гопвуд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Джинс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871C14E-0058-4CD9-BF13-9B1E5365B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31441" y="2478799"/>
            <a:ext cx="2057400" cy="2519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79757BA-8528-4130-B351-AD2A41C26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52400"/>
            <a:ext cx="1600200" cy="16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0A6DC987-2055-4520-9B18-1475F8584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36619" y="2493716"/>
            <a:ext cx="2023715" cy="25043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48D87DBE-AD3C-46E2-8F46-A14CC2B52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99282" y="2478799"/>
            <a:ext cx="1877996" cy="2519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Макс Карл Эрнст Людвиг Планк</a:t>
            </a:r>
          </a:p>
        </p:txBody>
      </p:sp>
    </p:spTree>
    <p:extLst>
      <p:ext uri="{BB962C8B-B14F-4D97-AF65-F5344CB8AC3E}">
        <p14:creationId xmlns:p14="http://schemas.microsoft.com/office/powerpoint/2010/main" xmlns="" val="248147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xmlns="" id="{B4C09A7E-1191-4C12-A117-9F738C81B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5976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 dirty="0"/>
              <a:t>формула Р</a:t>
            </a:r>
            <a:r>
              <a:rPr lang="uk-UA" altLang="x-none" b="1" i="1" u="sng" dirty="0"/>
              <a:t>е</a:t>
            </a:r>
            <a:r>
              <a:rPr lang="ru-RU" altLang="x-none" b="1" i="1" u="sng" dirty="0"/>
              <a:t>лея–Джинса</a:t>
            </a:r>
          </a:p>
        </p:txBody>
      </p:sp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xmlns="" id="{B8E3F7CF-EDE5-410C-A8C1-73251E657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84921898"/>
              </p:ext>
            </p:extLst>
          </p:nvPr>
        </p:nvGraphicFramePr>
        <p:xfrm>
          <a:off x="685800" y="1186771"/>
          <a:ext cx="7289801" cy="1320800"/>
        </p:xfrm>
        <a:graphic>
          <a:graphicData uri="http://schemas.openxmlformats.org/presentationml/2006/ole">
            <p:oleObj spid="_x0000_s18482" name="Equation" r:id="rId3" imgW="7289640" imgH="1320480" progId="">
              <p:embed/>
            </p:oleObj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2B099D03-B622-46C6-94E4-23A6D7E4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71800" y="2632037"/>
            <a:ext cx="3200400" cy="411007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80A3A829-00B3-47F1-8E7E-295092C1F59F}"/>
              </a:ext>
            </a:extLst>
          </p:cNvPr>
          <p:cNvSpPr txBox="1">
            <a:spLocks noChangeArrowheads="1"/>
          </p:cNvSpPr>
          <p:nvPr/>
        </p:nvSpPr>
        <p:spPr>
          <a:xfrm>
            <a:off x="17585" y="3992448"/>
            <a:ext cx="2738315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solidFill>
                  <a:srgbClr val="FF0000"/>
                </a:solidFill>
              </a:rPr>
              <a:t>УФ катастрофа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873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xmlns="" id="{8E727526-FC7A-4598-8DB5-8C38F8EAA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42211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Макс Планк (1900)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xmlns="" id="{7231B9FD-E693-4154-B228-98C34BC9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8650"/>
            <a:ext cx="85693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Розглянемо</a:t>
            </a:r>
            <a:r>
              <a:rPr lang="ru-RU" altLang="x-none" dirty="0"/>
              <a:t> </a:t>
            </a:r>
            <a:r>
              <a:rPr lang="ru-RU" altLang="x-none" dirty="0" err="1"/>
              <a:t>речовину</a:t>
            </a:r>
            <a:r>
              <a:rPr lang="ru-RU" altLang="x-none" dirty="0"/>
              <a:t> </a:t>
            </a:r>
            <a:r>
              <a:rPr lang="ru-RU" altLang="x-none" dirty="0" err="1"/>
              <a:t>стінок</a:t>
            </a:r>
            <a:r>
              <a:rPr lang="ru-RU" altLang="x-none" dirty="0"/>
              <a:t> </a:t>
            </a:r>
            <a:r>
              <a:rPr lang="ru-RU" altLang="x-none" dirty="0" err="1"/>
              <a:t>порожнини</a:t>
            </a:r>
            <a:r>
              <a:rPr lang="ru-RU" altLang="x-none" dirty="0"/>
              <a:t> як </a:t>
            </a:r>
            <a:r>
              <a:rPr lang="ru-RU" altLang="x-none" dirty="0" err="1"/>
              <a:t>набір</a:t>
            </a:r>
            <a:r>
              <a:rPr lang="ru-RU" altLang="x-none" dirty="0"/>
              <a:t> </a:t>
            </a:r>
            <a:r>
              <a:rPr lang="ru-RU" altLang="x-none" dirty="0" err="1"/>
              <a:t>осциляторів</a:t>
            </a:r>
            <a:r>
              <a:rPr lang="ru-RU" altLang="x-none" dirty="0"/>
              <a:t>,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xmlns="" id="{12FA9FFB-A2F4-4607-B28F-B355AEAA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70038"/>
            <a:ext cx="579838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які</a:t>
            </a:r>
            <a:r>
              <a:rPr lang="ru-RU" altLang="x-none" dirty="0"/>
              <a:t> </a:t>
            </a:r>
            <a:r>
              <a:rPr lang="ru-RU" altLang="x-none" dirty="0" err="1"/>
              <a:t>можуть</a:t>
            </a:r>
            <a:r>
              <a:rPr lang="ru-RU" altLang="x-none" dirty="0"/>
              <a:t> </a:t>
            </a:r>
            <a:r>
              <a:rPr lang="ru-RU" altLang="x-none" dirty="0" err="1"/>
              <a:t>займати</a:t>
            </a:r>
            <a:r>
              <a:rPr lang="ru-RU" altLang="x-none" dirty="0"/>
              <a:t> </a:t>
            </a:r>
            <a:r>
              <a:rPr lang="ru-RU" altLang="x-none" dirty="0" err="1"/>
              <a:t>лише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b="1" dirty="0" err="1"/>
              <a:t>дискретний</a:t>
            </a:r>
            <a:r>
              <a:rPr lang="ru-RU" altLang="x-none" b="1" dirty="0"/>
              <a:t> ряд </a:t>
            </a:r>
            <a:r>
              <a:rPr lang="ru-RU" altLang="x-none" b="1" dirty="0" err="1"/>
              <a:t>рівнів</a:t>
            </a:r>
            <a:r>
              <a:rPr lang="ru-RU" altLang="x-none" dirty="0"/>
              <a:t>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AE85777E-2A00-4F05-A589-30AFDBC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2738"/>
            <a:ext cx="1778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xmlns="" id="{1EB51AA4-AA84-4AA6-818C-91C0F312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751513"/>
            <a:ext cx="50626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>
                <a:latin typeface="Times New Roman" panose="02020603050405020304" pitchFamily="18" charset="0"/>
              </a:rPr>
              <a:t>0</a:t>
            </a:r>
            <a:r>
              <a:rPr lang="en-US" altLang="x-none" dirty="0"/>
              <a:t> – </a:t>
            </a:r>
            <a:r>
              <a:rPr lang="ru-RU" altLang="x-none" b="1" i="1" u="sng" dirty="0" err="1"/>
              <a:t>основний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xmlns="" id="{A41CBE12-C995-484F-B456-8A892881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032375"/>
            <a:ext cx="5445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ru-RU" altLang="x-none" sz="4000" baseline="-25000" dirty="0">
                <a:latin typeface="Times New Roman" panose="02020603050405020304" pitchFamily="18" charset="0"/>
              </a:rPr>
              <a:t>1</a:t>
            </a:r>
            <a:r>
              <a:rPr lang="ru-RU" altLang="x-none" dirty="0"/>
              <a:t> – </a:t>
            </a:r>
            <a:r>
              <a:rPr lang="ru-RU" altLang="x-none" b="1" i="1" u="sng" dirty="0" err="1"/>
              <a:t>збуджений</a:t>
            </a:r>
            <a:r>
              <a:rPr lang="ru-RU" altLang="x-none" b="1" i="1" u="sng" dirty="0"/>
              <a:t> стан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xmlns="" id="{179167C2-2056-4C84-8BD9-763F4B5A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065588"/>
            <a:ext cx="40350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– </a:t>
            </a:r>
            <a:r>
              <a:rPr lang="en-US" altLang="x-none" sz="4000" i="1" dirty="0" err="1">
                <a:latin typeface="Times New Roman" panose="02020603050405020304" pitchFamily="18" charset="0"/>
              </a:rPr>
              <a:t>E</a:t>
            </a:r>
            <a:r>
              <a:rPr lang="en-US" altLang="x-none" sz="4000" baseline="-25000" dirty="0" err="1">
                <a:latin typeface="Times New Roman" panose="02020603050405020304" pitchFamily="18" charset="0"/>
              </a:rPr>
              <a:t>m</a:t>
            </a:r>
            <a:r>
              <a:rPr lang="ru-RU" altLang="x-none" dirty="0"/>
              <a:t> – </a:t>
            </a:r>
            <a:r>
              <a:rPr lang="en-US" altLang="x-none" sz="4000" i="1" dirty="0">
                <a:latin typeface="Times New Roman" panose="02020603050405020304" pitchFamily="18" charset="0"/>
              </a:rPr>
              <a:t>m</a:t>
            </a:r>
            <a:r>
              <a:rPr lang="en-US" altLang="x-none" dirty="0"/>
              <a:t>-</a:t>
            </a:r>
            <a:r>
              <a:rPr lang="ru-RU" altLang="x-none" dirty="0"/>
              <a:t>й </a:t>
            </a:r>
            <a:r>
              <a:rPr lang="ru-RU" altLang="x-none" dirty="0" err="1"/>
              <a:t>рівень</a:t>
            </a:r>
            <a:endParaRPr lang="ru-RU" altLang="x-none" b="1" i="1" u="sng" dirty="0"/>
          </a:p>
        </p:txBody>
      </p:sp>
    </p:spTree>
    <p:extLst>
      <p:ext uri="{BB962C8B-B14F-4D97-AF65-F5344CB8AC3E}">
        <p14:creationId xmlns:p14="http://schemas.microsoft.com/office/powerpoint/2010/main" xmlns="" val="12262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xmlns="" id="{BE6413F0-74C9-4CD1-9756-9197B2E5A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9" y="1914525"/>
            <a:ext cx="8785225" cy="1873250"/>
          </a:xfrm>
          <a:prstGeom prst="rect">
            <a:avLst/>
          </a:prstGeom>
          <a:solidFill>
            <a:srgbClr val="99CC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xmlns="" id="{A19B744C-0383-47C3-BED4-B0F2846A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21" y="1843087"/>
            <a:ext cx="87137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Енергія</a:t>
            </a:r>
            <a:r>
              <a:rPr lang="ru-RU" altLang="x-none" dirty="0"/>
              <a:t> </a:t>
            </a:r>
            <a:r>
              <a:rPr lang="ru-RU" altLang="x-none" dirty="0" err="1"/>
              <a:t>поглинається</a:t>
            </a:r>
            <a:r>
              <a:rPr lang="ru-RU" altLang="x-none" dirty="0"/>
              <a:t>/</a:t>
            </a:r>
            <a:r>
              <a:rPr lang="ru-RU" altLang="x-none" dirty="0" err="1"/>
              <a:t>випромінюється</a:t>
            </a:r>
            <a:endParaRPr lang="ru-RU" altLang="x-none" dirty="0"/>
          </a:p>
          <a:p>
            <a:pPr eaLnBrk="1" hangingPunct="1"/>
            <a:r>
              <a:rPr lang="ru-RU" altLang="x-none" b="1" i="1" u="sng" dirty="0"/>
              <a:t>квантами</a:t>
            </a:r>
            <a:r>
              <a:rPr lang="ru-RU" altLang="x-none" dirty="0"/>
              <a:t> (</a:t>
            </a:r>
            <a:r>
              <a:rPr lang="ru-RU" altLang="x-none" dirty="0" err="1"/>
              <a:t>порціями</a:t>
            </a:r>
            <a:r>
              <a:rPr lang="ru-RU" altLang="x-none" dirty="0"/>
              <a:t>) 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xmlns="" id="{4F588474-A4D2-43CC-B632-F2DF6C2CFF01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3848104"/>
            <a:ext cx="7640635" cy="665163"/>
            <a:chOff x="159" y="3319"/>
            <a:chExt cx="4813" cy="419"/>
          </a:xfrm>
        </p:grpSpPr>
        <p:graphicFrame>
          <p:nvGraphicFramePr>
            <p:cNvPr id="5" name="Object 11">
              <a:extLst>
                <a:ext uri="{FF2B5EF4-FFF2-40B4-BE49-F238E27FC236}">
                  <a16:creationId xmlns:a16="http://schemas.microsoft.com/office/drawing/2014/main" xmlns="" id="{C856E088-5332-4CBE-A159-86326514F9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" y="3319"/>
            <a:ext cx="1880" cy="408"/>
          </p:xfrm>
          <a:graphic>
            <a:graphicData uri="http://schemas.openxmlformats.org/presentationml/2006/ole">
              <p:oleObj spid="_x0000_s19650" name="Equation" r:id="rId3" imgW="2984500" imgH="647700" progId="">
                <p:embed/>
              </p:oleObj>
            </a:graphicData>
          </a:graphic>
        </p:graphicFrame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xmlns="" id="{5BC78683-FCE6-4A8B-B4A9-AC205BF5A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2" y="3370"/>
              <a:ext cx="293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  <a:r>
                <a:rPr lang="ru-RU" altLang="x-none"/>
                <a:t>– стала </a:t>
              </a:r>
              <a:r>
                <a:rPr lang="ru-RU" altLang="x-none" dirty="0"/>
                <a:t>Планка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xmlns="" id="{E8FCA7E1-DA1A-4EA9-B4A9-8B854E8DF433}"/>
              </a:ext>
            </a:extLst>
          </p:cNvPr>
          <p:cNvGrpSpPr>
            <a:grpSpLocks/>
          </p:cNvGrpSpPr>
          <p:nvPr/>
        </p:nvGrpSpPr>
        <p:grpSpPr bwMode="auto">
          <a:xfrm>
            <a:off x="286584" y="4724400"/>
            <a:ext cx="5775325" cy="863600"/>
            <a:chOff x="160" y="3657"/>
            <a:chExt cx="3638" cy="544"/>
          </a:xfrm>
        </p:grpSpPr>
        <p:graphicFrame>
          <p:nvGraphicFramePr>
            <p:cNvPr id="8" name="Object 14">
              <a:extLst>
                <a:ext uri="{FF2B5EF4-FFF2-40B4-BE49-F238E27FC236}">
                  <a16:creationId xmlns:a16="http://schemas.microsoft.com/office/drawing/2014/main" xmlns="" id="{73FD0082-FA12-49F3-B796-BCA225578A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" y="3657"/>
            <a:ext cx="2720" cy="544"/>
          </p:xfrm>
          <a:graphic>
            <a:graphicData uri="http://schemas.openxmlformats.org/presentationml/2006/ole">
              <p:oleObj spid="_x0000_s19651" name="Equation" r:id="rId4" imgW="4318000" imgH="863600" progId="">
                <p:embed/>
              </p:oleObj>
            </a:graphicData>
          </a:graphic>
        </p:graphicFrame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xmlns="" id="{96081306-ECF3-41E9-87D8-D792E4D7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720"/>
              <a:ext cx="8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Дж/с </a:t>
              </a:r>
            </a:p>
          </p:txBody>
        </p:sp>
      </p:grpSp>
      <p:sp>
        <p:nvSpPr>
          <p:cNvPr id="10" name="Rectangle 17">
            <a:extLst>
              <a:ext uri="{FF2B5EF4-FFF2-40B4-BE49-F238E27FC236}">
                <a16:creationId xmlns:a16="http://schemas.microsoft.com/office/drawing/2014/main" xmlns="" id="{606B9E96-6188-4D24-A55A-160FEC153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46" y="3067050"/>
            <a:ext cx="2952750" cy="647700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x-none" altLang="x-none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xmlns="" id="{523D0BAF-2D61-40E7-A3E5-702AA03FB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13829848"/>
              </p:ext>
            </p:extLst>
          </p:nvPr>
        </p:nvGraphicFramePr>
        <p:xfrm>
          <a:off x="3284538" y="3121025"/>
          <a:ext cx="2705100" cy="584200"/>
        </p:xfrm>
        <a:graphic>
          <a:graphicData uri="http://schemas.openxmlformats.org/presentationml/2006/ole">
            <p:oleObj spid="_x0000_s19652" name="Equation" r:id="rId5" imgW="2705040" imgH="583920" progId="">
              <p:embed/>
            </p:oleObj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xmlns="" id="{FA60BEB0-6349-483D-A88A-557DE2D2C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702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ru-RU" altLang="x-none" dirty="0" err="1"/>
              <a:t>рівні</a:t>
            </a:r>
            <a:r>
              <a:rPr lang="ru-RU" altLang="x-none" dirty="0"/>
              <a:t> – «</a:t>
            </a:r>
            <a:r>
              <a:rPr lang="ru-RU" altLang="x-none" dirty="0" err="1"/>
              <a:t>рівновідалені</a:t>
            </a:r>
            <a:r>
              <a:rPr lang="ru-RU" altLang="x-none" dirty="0"/>
              <a:t>»</a:t>
            </a:r>
          </a:p>
        </p:txBody>
      </p: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xmlns="" id="{276F452B-2430-44CA-96E8-E99F58B4F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981075"/>
          <a:ext cx="2019300" cy="584200"/>
        </p:xfrm>
        <a:graphic>
          <a:graphicData uri="http://schemas.openxmlformats.org/presentationml/2006/ole">
            <p:oleObj spid="_x0000_s19653" name="Equation" r:id="rId6" imgW="2019300" imgH="5842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52599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14027"/>
            <a:ext cx="68580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Рівноважне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теплове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випромінювання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r>
              <a:rPr lang="en-US" sz="3600" dirty="0">
                <a:solidFill>
                  <a:srgbClr val="4D4D4D"/>
                </a:solidFill>
              </a:rPr>
              <a:t> </a:t>
            </a:r>
            <a:r>
              <a:rPr lang="ru-RU" sz="3600" dirty="0">
                <a:solidFill>
                  <a:srgbClr val="4D4D4D"/>
                </a:solidFill>
              </a:rPr>
              <a:t> Закон </a:t>
            </a:r>
            <a:r>
              <a:rPr lang="ru-RU" sz="3600" dirty="0" err="1">
                <a:solidFill>
                  <a:srgbClr val="4D4D4D"/>
                </a:solidFill>
              </a:rPr>
              <a:t>Кірхгофа</a:t>
            </a:r>
            <a:r>
              <a:rPr lang="ru-RU" sz="3600" dirty="0">
                <a:solidFill>
                  <a:srgbClr val="4D4D4D"/>
                </a:solidFill>
              </a:rPr>
              <a:t>. Закон Стефана-Больцмана. Закон </a:t>
            </a:r>
            <a:r>
              <a:rPr lang="ru-RU" sz="3600" dirty="0" err="1">
                <a:solidFill>
                  <a:srgbClr val="4D4D4D"/>
                </a:solidFill>
              </a:rPr>
              <a:t>зміщення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Віна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16EC12C-2C99-4E47-9D38-20D6506B2A9B}"/>
              </a:ext>
            </a:extLst>
          </p:cNvPr>
          <p:cNvSpPr txBox="1"/>
          <p:nvPr/>
        </p:nvSpPr>
        <p:spPr>
          <a:xfrm>
            <a:off x="2233943" y="5261166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Густав Роберт К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рхгоф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998D4B-B237-4413-ABCC-A1DAEFD7FABE}"/>
              </a:ext>
            </a:extLst>
          </p:cNvPr>
          <p:cNvSpPr txBox="1"/>
          <p:nvPr/>
        </p:nvSpPr>
        <p:spPr>
          <a:xfrm>
            <a:off x="4556911" y="5200252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Вільгельм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Карл Вернер Отто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Фріц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Франц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D32657D-BD90-4F42-85C7-A6FAFC176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061" y="271908"/>
            <a:ext cx="1600200" cy="16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C301736B-3303-40FC-B62E-00A6EBAF7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5274" y="2438400"/>
            <a:ext cx="1794738" cy="25346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AD645F2-ED57-418B-95A8-17F02EE4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34241" y="2438400"/>
            <a:ext cx="1794738" cy="2538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95B3DD08-9F91-434B-8B3B-C22212FD3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6404" y="2438400"/>
            <a:ext cx="1696695" cy="2534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1ACBF39-D4E1-4E14-9344-F32EE825F991}"/>
              </a:ext>
            </a:extLst>
          </p:cNvPr>
          <p:cNvSpPr txBox="1"/>
          <p:nvPr/>
        </p:nvSpPr>
        <p:spPr>
          <a:xfrm>
            <a:off x="6756051" y="544583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Стефан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469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xmlns="" id="{2B5F9ED0-4545-4C9B-A380-A1A46C14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1450"/>
            <a:ext cx="3635375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xmlns="" id="{7F39A467-166D-40C5-A344-5870F666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665" y="206375"/>
            <a:ext cx="470753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/>
              <a:t>Нехай </a:t>
            </a:r>
            <a:r>
              <a:rPr lang="en-US" altLang="x-none" sz="4000" i="1" dirty="0">
                <a:latin typeface="Times New Roman" panose="02020603050405020304" pitchFamily="18" charset="0"/>
              </a:rPr>
              <a:t>P</a:t>
            </a:r>
            <a:r>
              <a:rPr lang="en-US" altLang="x-none" sz="4000" dirty="0">
                <a:latin typeface="Times New Roman" panose="02020603050405020304" pitchFamily="18" charset="0"/>
              </a:rPr>
              <a:t>(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sz="4000" dirty="0">
                <a:latin typeface="Times New Roman" panose="02020603050405020304" pitchFamily="18" charset="0"/>
              </a:rPr>
              <a:t>)</a:t>
            </a:r>
            <a:r>
              <a:rPr lang="en-US" altLang="x-none" dirty="0"/>
              <a:t> – </a:t>
            </a:r>
            <a:r>
              <a:rPr lang="ru-RU" altLang="x-none" dirty="0" err="1"/>
              <a:t>ймовірність</a:t>
            </a:r>
            <a:r>
              <a:rPr lang="ru-RU" altLang="x-none" dirty="0"/>
              <a:t>, </a:t>
            </a:r>
            <a:r>
              <a:rPr lang="ru-RU" altLang="x-none" dirty="0" err="1"/>
              <a:t>що</a:t>
            </a:r>
            <a:r>
              <a:rPr lang="ru-RU" altLang="x-none" dirty="0"/>
              <a:t> система </a:t>
            </a:r>
            <a:r>
              <a:rPr lang="ru-RU" altLang="x-none" dirty="0" err="1"/>
              <a:t>матиме</a:t>
            </a:r>
            <a:r>
              <a:rPr lang="ru-RU" altLang="x-none" dirty="0"/>
              <a:t> </a:t>
            </a:r>
          </a:p>
          <a:p>
            <a:pPr eaLnBrk="1" hangingPunct="1"/>
            <a:r>
              <a:rPr lang="ru-RU" altLang="x-none" dirty="0" err="1"/>
              <a:t>енергію</a:t>
            </a:r>
            <a:r>
              <a:rPr lang="ru-RU" altLang="x-none" dirty="0"/>
              <a:t> </a:t>
            </a:r>
            <a:r>
              <a:rPr lang="en-US" altLang="x-none" sz="4000" i="1" dirty="0">
                <a:latin typeface="Times New Roman" panose="02020603050405020304" pitchFamily="18" charset="0"/>
              </a:rPr>
              <a:t>E</a:t>
            </a:r>
            <a:r>
              <a:rPr lang="en-US" altLang="x-none" dirty="0"/>
              <a:t> </a:t>
            </a:r>
            <a:endParaRPr lang="ru-RU" altLang="x-none" dirty="0"/>
          </a:p>
          <a:p>
            <a:pPr eaLnBrk="1" hangingPunct="1"/>
            <a:endParaRPr lang="ru-RU" altLang="x-none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xmlns="" id="{2158A8BB-8D52-40EA-AE95-803603DC2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53658616"/>
              </p:ext>
            </p:extLst>
          </p:nvPr>
        </p:nvGraphicFramePr>
        <p:xfrm>
          <a:off x="2830513" y="3298825"/>
          <a:ext cx="4813300" cy="1447800"/>
        </p:xfrm>
        <a:graphic>
          <a:graphicData uri="http://schemas.openxmlformats.org/presentationml/2006/ole">
            <p:oleObj spid="_x0000_s20578" name="Equation" r:id="rId4" imgW="4813200" imgH="1447560" progId="">
              <p:embed/>
            </p:oleObj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xmlns="" id="{C8967C04-7810-4B8F-88A4-74C626A23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28491167"/>
              </p:ext>
            </p:extLst>
          </p:nvPr>
        </p:nvGraphicFramePr>
        <p:xfrm>
          <a:off x="3206750" y="4928684"/>
          <a:ext cx="2730500" cy="1422400"/>
        </p:xfrm>
        <a:graphic>
          <a:graphicData uri="http://schemas.openxmlformats.org/presentationml/2006/ole">
            <p:oleObj spid="_x0000_s20579" name="Equation" r:id="rId5" imgW="2730500" imgH="14224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57572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xmlns="" id="{DB8E9789-B827-4B36-90C0-A543A0B8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72410703"/>
              </p:ext>
            </p:extLst>
          </p:nvPr>
        </p:nvGraphicFramePr>
        <p:xfrm>
          <a:off x="2234406" y="2362200"/>
          <a:ext cx="4292600" cy="2070100"/>
        </p:xfrm>
        <a:graphic>
          <a:graphicData uri="http://schemas.openxmlformats.org/presentationml/2006/ole">
            <p:oleObj spid="_x0000_s21650" name="Equation" r:id="rId3" imgW="4292280" imgH="2070000" progId="">
              <p:embed/>
            </p:oleObj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xmlns="" id="{04D3A2B8-5A23-4009-946D-E9DFA6D3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34670604"/>
              </p:ext>
            </p:extLst>
          </p:nvPr>
        </p:nvGraphicFramePr>
        <p:xfrm>
          <a:off x="2267602" y="542657"/>
          <a:ext cx="4622800" cy="1447800"/>
        </p:xfrm>
        <a:graphic>
          <a:graphicData uri="http://schemas.openxmlformats.org/presentationml/2006/ole">
            <p:oleObj spid="_x0000_s21651" name="Equation" r:id="rId4" imgW="4622760" imgH="1447560" progId="">
              <p:embed/>
            </p:oleObj>
          </a:graphicData>
        </a:graphic>
      </p:graphicFrame>
      <p:sp>
        <p:nvSpPr>
          <p:cNvPr id="4" name="Rectangle 9">
            <a:extLst>
              <a:ext uri="{FF2B5EF4-FFF2-40B4-BE49-F238E27FC236}">
                <a16:creationId xmlns:a16="http://schemas.microsoft.com/office/drawing/2014/main" xmlns="" id="{D78594A7-180A-4514-B45A-F17BD2D8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8" y="4648200"/>
            <a:ext cx="38731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dirty="0" err="1"/>
              <a:t>Середня</a:t>
            </a:r>
            <a:r>
              <a:rPr lang="ru-RU" altLang="x-none" dirty="0"/>
              <a:t> </a:t>
            </a:r>
            <a:r>
              <a:rPr lang="ru-RU" altLang="x-none" dirty="0" err="1"/>
              <a:t>енергія</a:t>
            </a:r>
            <a:r>
              <a:rPr lang="ru-RU" altLang="x-none" dirty="0"/>
              <a:t>:</a:t>
            </a: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xmlns="" id="{B6F3462C-3B6D-4F36-9DE9-B1E7D1D6DC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23383809"/>
              </p:ext>
            </p:extLst>
          </p:nvPr>
        </p:nvGraphicFramePr>
        <p:xfrm>
          <a:off x="3168296" y="5562600"/>
          <a:ext cx="3695700" cy="685800"/>
        </p:xfrm>
        <a:graphic>
          <a:graphicData uri="http://schemas.openxmlformats.org/presentationml/2006/ole">
            <p:oleObj spid="_x0000_s21652" name="Equation" r:id="rId5" imgW="3695700" imgH="6858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5673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xmlns="" id="{BB356DC7-1283-44EA-AE29-C713EE8C4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87469044"/>
              </p:ext>
            </p:extLst>
          </p:nvPr>
        </p:nvGraphicFramePr>
        <p:xfrm>
          <a:off x="825500" y="511175"/>
          <a:ext cx="2019300" cy="584200"/>
        </p:xfrm>
        <a:graphic>
          <a:graphicData uri="http://schemas.openxmlformats.org/presentationml/2006/ole">
            <p:oleObj spid="_x0000_s22962" name="Equation" r:id="rId3" imgW="2019300" imgH="584200" progId="">
              <p:embed/>
            </p:oleObj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xmlns="" id="{78B98905-B4FE-40AC-BFD5-3CC0F7B8B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67532408"/>
              </p:ext>
            </p:extLst>
          </p:nvPr>
        </p:nvGraphicFramePr>
        <p:xfrm>
          <a:off x="893763" y="1560810"/>
          <a:ext cx="4546600" cy="1168400"/>
        </p:xfrm>
        <a:graphic>
          <a:graphicData uri="http://schemas.openxmlformats.org/presentationml/2006/ole">
            <p:oleObj spid="_x0000_s22963" name="Equation" r:id="rId4" imgW="4546600" imgH="1168400" progId="">
              <p:embed/>
            </p:oleObj>
          </a:graphicData>
        </a:graphic>
      </p:graphicFrame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xmlns="" id="{C3E7AE68-3047-4BF9-BDBF-536339901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87280750"/>
              </p:ext>
            </p:extLst>
          </p:nvPr>
        </p:nvGraphicFramePr>
        <p:xfrm>
          <a:off x="5638800" y="1536998"/>
          <a:ext cx="2654300" cy="1295400"/>
        </p:xfrm>
        <a:graphic>
          <a:graphicData uri="http://schemas.openxmlformats.org/presentationml/2006/ole">
            <p:oleObj spid="_x0000_s22964" name="Equation" r:id="rId5" imgW="2654300" imgH="1295400" progId="">
              <p:embed/>
            </p:oleObj>
          </a:graphicData>
        </a:graphic>
      </p:graphicFrame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xmlns="" id="{CB9E8AC7-6857-4683-B7E3-233758ED2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90321060"/>
              </p:ext>
            </p:extLst>
          </p:nvPr>
        </p:nvGraphicFramePr>
        <p:xfrm>
          <a:off x="2665413" y="1448098"/>
          <a:ext cx="2819400" cy="685800"/>
        </p:xfrm>
        <a:graphic>
          <a:graphicData uri="http://schemas.openxmlformats.org/presentationml/2006/ole">
            <p:oleObj spid="_x0000_s22965" name="Equation" r:id="rId6" imgW="2819400" imgH="685800" progId="">
              <p:embed/>
            </p:oleObj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xmlns="" id="{9555171A-016F-44A7-8A91-451814A38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4199949"/>
              </p:ext>
            </p:extLst>
          </p:nvPr>
        </p:nvGraphicFramePr>
        <p:xfrm>
          <a:off x="2797175" y="2205335"/>
          <a:ext cx="2400300" cy="685800"/>
        </p:xfrm>
        <a:graphic>
          <a:graphicData uri="http://schemas.openxmlformats.org/presentationml/2006/ole">
            <p:oleObj spid="_x0000_s22966" name="Equation" r:id="rId7" imgW="2400300" imgH="685800" progId="">
              <p:embed/>
            </p:oleObj>
          </a:graphicData>
        </a:graphic>
      </p:graphicFrame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xmlns="" id="{0F0BC4F6-3E70-4D4D-A04F-6C1510430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2246526"/>
              </p:ext>
            </p:extLst>
          </p:nvPr>
        </p:nvGraphicFramePr>
        <p:xfrm>
          <a:off x="218147" y="3297833"/>
          <a:ext cx="4025900" cy="1422400"/>
        </p:xfrm>
        <a:graphic>
          <a:graphicData uri="http://schemas.openxmlformats.org/presentationml/2006/ole">
            <p:oleObj spid="_x0000_s22967" name="Equation" r:id="rId8" imgW="4025900" imgH="1422400" progId="">
              <p:embed/>
            </p:oleObj>
          </a:graphicData>
        </a:graphic>
      </p:graphicFrame>
      <p:graphicFrame>
        <p:nvGraphicFramePr>
          <p:cNvPr id="8" name="Object 14">
            <a:extLst>
              <a:ext uri="{FF2B5EF4-FFF2-40B4-BE49-F238E27FC236}">
                <a16:creationId xmlns:a16="http://schemas.microsoft.com/office/drawing/2014/main" xmlns="" id="{9271C4A8-338D-499B-8663-9AAF0BA44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30379677"/>
              </p:ext>
            </p:extLst>
          </p:nvPr>
        </p:nvGraphicFramePr>
        <p:xfrm>
          <a:off x="4394860" y="3658196"/>
          <a:ext cx="3060700" cy="673100"/>
        </p:xfrm>
        <a:graphic>
          <a:graphicData uri="http://schemas.openxmlformats.org/presentationml/2006/ole">
            <p:oleObj spid="_x0000_s22968" name="Equation" r:id="rId9" imgW="3060700" imgH="673100" progId="">
              <p:embed/>
            </p:oleObj>
          </a:graphicData>
        </a:graphic>
      </p:graphicFrame>
      <p:graphicFrame>
        <p:nvGraphicFramePr>
          <p:cNvPr id="9" name="Object 15">
            <a:extLst>
              <a:ext uri="{FF2B5EF4-FFF2-40B4-BE49-F238E27FC236}">
                <a16:creationId xmlns:a16="http://schemas.microsoft.com/office/drawing/2014/main" xmlns="" id="{48DA9070-56F3-4BB5-8475-34C789FEB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27179081"/>
              </p:ext>
            </p:extLst>
          </p:nvPr>
        </p:nvGraphicFramePr>
        <p:xfrm>
          <a:off x="1297647" y="4882158"/>
          <a:ext cx="4546600" cy="673100"/>
        </p:xfrm>
        <a:graphic>
          <a:graphicData uri="http://schemas.openxmlformats.org/presentationml/2006/ole">
            <p:oleObj spid="_x0000_s22969" name="Equation" r:id="rId10" imgW="4546600" imgH="673100" progId="">
              <p:embed/>
            </p:oleObj>
          </a:graphicData>
        </a:graphic>
      </p:graphicFrame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xmlns="" id="{01322773-7546-4DA9-BFA4-1D56955B0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63614965"/>
              </p:ext>
            </p:extLst>
          </p:nvPr>
        </p:nvGraphicFramePr>
        <p:xfrm>
          <a:off x="5979185" y="5021858"/>
          <a:ext cx="2286000" cy="533400"/>
        </p:xfrm>
        <a:graphic>
          <a:graphicData uri="http://schemas.openxmlformats.org/presentationml/2006/ole">
            <p:oleObj spid="_x0000_s22970" name="Equation" r:id="rId11" imgW="2286000" imgH="5334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10912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xmlns="" id="{FA028843-7BB1-487E-A08A-497B7818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46354263"/>
              </p:ext>
            </p:extLst>
          </p:nvPr>
        </p:nvGraphicFramePr>
        <p:xfrm>
          <a:off x="685800" y="152400"/>
          <a:ext cx="4025900" cy="1422400"/>
        </p:xfrm>
        <a:graphic>
          <a:graphicData uri="http://schemas.openxmlformats.org/presentationml/2006/ole">
            <p:oleObj spid="_x0000_s23890" name="Equation" r:id="rId3" imgW="4025900" imgH="1422400" progId="">
              <p:embed/>
            </p:oleObj>
          </a:graphicData>
        </a:graphic>
      </p:graphicFrame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xmlns="" id="{FA0F1E54-CEC8-4522-B5CC-85E85EEF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52599268"/>
              </p:ext>
            </p:extLst>
          </p:nvPr>
        </p:nvGraphicFramePr>
        <p:xfrm>
          <a:off x="4876800" y="596900"/>
          <a:ext cx="2286000" cy="533400"/>
        </p:xfrm>
        <a:graphic>
          <a:graphicData uri="http://schemas.openxmlformats.org/presentationml/2006/ole">
            <p:oleObj spid="_x0000_s23891" name="Equation" r:id="rId4" imgW="2286000" imgH="533400" progId="">
              <p:embed/>
            </p:oleObj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xmlns="" id="{5AA59CC9-3B89-4AE1-97B5-CC8AAA42A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53922817"/>
              </p:ext>
            </p:extLst>
          </p:nvPr>
        </p:nvGraphicFramePr>
        <p:xfrm>
          <a:off x="693738" y="1868488"/>
          <a:ext cx="2489200" cy="1270000"/>
        </p:xfrm>
        <a:graphic>
          <a:graphicData uri="http://schemas.openxmlformats.org/presentationml/2006/ole">
            <p:oleObj spid="_x0000_s23892" name="Equation" r:id="rId5" imgW="2489200" imgH="1270000" progId="">
              <p:embed/>
            </p:oleObj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xmlns="" id="{168441C3-1983-4CD5-BA21-1E6B1A0AA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14359840"/>
              </p:ext>
            </p:extLst>
          </p:nvPr>
        </p:nvGraphicFramePr>
        <p:xfrm>
          <a:off x="3429000" y="1868488"/>
          <a:ext cx="2527300" cy="1270000"/>
        </p:xfrm>
        <a:graphic>
          <a:graphicData uri="http://schemas.openxmlformats.org/presentationml/2006/ole">
            <p:oleObj spid="_x0000_s23893" name="Equation" r:id="rId6" imgW="2527300" imgH="1270000" progId="">
              <p:embed/>
            </p:oleObj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xmlns="" id="{D1CC9443-84F8-4D79-9645-AFCA68198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44170532"/>
              </p:ext>
            </p:extLst>
          </p:nvPr>
        </p:nvGraphicFramePr>
        <p:xfrm>
          <a:off x="693738" y="3381375"/>
          <a:ext cx="749300" cy="1168400"/>
        </p:xfrm>
        <a:graphic>
          <a:graphicData uri="http://schemas.openxmlformats.org/presentationml/2006/ole">
            <p:oleObj spid="_x0000_s23894" name="Equation" r:id="rId7" imgW="749300" imgH="1168400" progId="">
              <p:embed/>
            </p:oleObj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xmlns="" id="{B07D2B36-FB7D-427D-AEA6-11DFC9EA6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89989787"/>
              </p:ext>
            </p:extLst>
          </p:nvPr>
        </p:nvGraphicFramePr>
        <p:xfrm>
          <a:off x="4795838" y="3392488"/>
          <a:ext cx="3098800" cy="1447800"/>
        </p:xfrm>
        <a:graphic>
          <a:graphicData uri="http://schemas.openxmlformats.org/presentationml/2006/ole">
            <p:oleObj spid="_x0000_s23895" name="Equation" r:id="rId8" imgW="3098800" imgH="1447800" progId="">
              <p:embed/>
            </p:oleObj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xmlns="" id="{48A3E7ED-408E-4280-98A5-A58AB7838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09286951"/>
              </p:ext>
            </p:extLst>
          </p:nvPr>
        </p:nvGraphicFramePr>
        <p:xfrm>
          <a:off x="1498600" y="3657600"/>
          <a:ext cx="3213100" cy="685800"/>
        </p:xfrm>
        <a:graphic>
          <a:graphicData uri="http://schemas.openxmlformats.org/presentationml/2006/ole">
            <p:oleObj spid="_x0000_s23896" name="Equation" r:id="rId9" imgW="3213100" imgH="6858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227825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">
            <a:extLst>
              <a:ext uri="{FF2B5EF4-FFF2-40B4-BE49-F238E27FC236}">
                <a16:creationId xmlns:a16="http://schemas.microsoft.com/office/drawing/2014/main" xmlns="" id="{B01874C4-CE81-44DB-B4E5-7D8F4EE74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21878441"/>
              </p:ext>
            </p:extLst>
          </p:nvPr>
        </p:nvGraphicFramePr>
        <p:xfrm>
          <a:off x="533400" y="2667000"/>
          <a:ext cx="3873500" cy="1270000"/>
        </p:xfrm>
        <a:graphic>
          <a:graphicData uri="http://schemas.openxmlformats.org/presentationml/2006/ole">
            <p:oleObj spid="_x0000_s24914" name="Equation" r:id="rId3" imgW="3873500" imgH="1270000" progId="">
              <p:embed/>
            </p:oleObj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xmlns="" id="{876D5BDF-763B-47AD-99A2-ACFE4F29B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68375930"/>
              </p:ext>
            </p:extLst>
          </p:nvPr>
        </p:nvGraphicFramePr>
        <p:xfrm>
          <a:off x="4495800" y="2651911"/>
          <a:ext cx="3619500" cy="2070100"/>
        </p:xfrm>
        <a:graphic>
          <a:graphicData uri="http://schemas.openxmlformats.org/presentationml/2006/ole">
            <p:oleObj spid="_x0000_s24915" name="Equation" r:id="rId4" imgW="3619500" imgH="2070100" progId="">
              <p:embed/>
            </p:oleObj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xmlns="" id="{572A4FCD-7D1D-4634-9FA7-410313A82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15647711"/>
              </p:ext>
            </p:extLst>
          </p:nvPr>
        </p:nvGraphicFramePr>
        <p:xfrm>
          <a:off x="861338" y="650875"/>
          <a:ext cx="4546600" cy="1168400"/>
        </p:xfrm>
        <a:graphic>
          <a:graphicData uri="http://schemas.openxmlformats.org/presentationml/2006/ole">
            <p:oleObj spid="_x0000_s24916" name="Equation" r:id="rId5" imgW="4546600" imgH="1168400" progId="">
              <p:embed/>
            </p:oleObj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xmlns="" id="{B0FACD4C-C607-490B-9C69-A1308792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40546722"/>
              </p:ext>
            </p:extLst>
          </p:nvPr>
        </p:nvGraphicFramePr>
        <p:xfrm>
          <a:off x="5606375" y="627063"/>
          <a:ext cx="2654300" cy="1295400"/>
        </p:xfrm>
        <a:graphic>
          <a:graphicData uri="http://schemas.openxmlformats.org/presentationml/2006/ole">
            <p:oleObj spid="_x0000_s24917" name="Equation" r:id="rId6" imgW="2654300" imgH="1295400" progId="">
              <p:embed/>
            </p:oleObj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xmlns="" id="{820A76E3-76ED-4B30-B928-61D7DA179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42372164"/>
              </p:ext>
            </p:extLst>
          </p:nvPr>
        </p:nvGraphicFramePr>
        <p:xfrm>
          <a:off x="2632988" y="538163"/>
          <a:ext cx="2819400" cy="685800"/>
        </p:xfrm>
        <a:graphic>
          <a:graphicData uri="http://schemas.openxmlformats.org/presentationml/2006/ole">
            <p:oleObj spid="_x0000_s24918" name="Equation" r:id="rId7" imgW="2819400" imgH="685800" progId="">
              <p:embed/>
            </p:oleObj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xmlns="" id="{293EEC99-0A24-4DC6-B214-EB117FF230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72660053"/>
              </p:ext>
            </p:extLst>
          </p:nvPr>
        </p:nvGraphicFramePr>
        <p:xfrm>
          <a:off x="2764750" y="1295400"/>
          <a:ext cx="2400300" cy="685800"/>
        </p:xfrm>
        <a:graphic>
          <a:graphicData uri="http://schemas.openxmlformats.org/presentationml/2006/ole">
            <p:oleObj spid="_x0000_s24919" name="Equation" r:id="rId8" imgW="2400300" imgH="685800" progId="">
              <p:embed/>
            </p:oleObj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xmlns="" id="{6FDA1E94-9F12-4DC6-85E0-E5238F3AFC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34543888"/>
              </p:ext>
            </p:extLst>
          </p:nvPr>
        </p:nvGraphicFramePr>
        <p:xfrm>
          <a:off x="381000" y="4419600"/>
          <a:ext cx="4025900" cy="2070100"/>
        </p:xfrm>
        <a:graphic>
          <a:graphicData uri="http://schemas.openxmlformats.org/presentationml/2006/ole">
            <p:oleObj spid="_x0000_s24920" name="Equation" r:id="rId9" imgW="4026540" imgH="206971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513940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>
            <a:extLst>
              <a:ext uri="{FF2B5EF4-FFF2-40B4-BE49-F238E27FC236}">
                <a16:creationId xmlns:a16="http://schemas.microsoft.com/office/drawing/2014/main" xmlns="" id="{A9DA321E-980F-4517-A284-F077FE3D6AD4}"/>
              </a:ext>
            </a:extLst>
          </p:cNvPr>
          <p:cNvGrpSpPr>
            <a:grpSpLocks/>
          </p:cNvGrpSpPr>
          <p:nvPr/>
        </p:nvGrpSpPr>
        <p:grpSpPr bwMode="auto">
          <a:xfrm>
            <a:off x="143668" y="304800"/>
            <a:ext cx="8856663" cy="2486025"/>
            <a:chOff x="92" y="1752"/>
            <a:chExt cx="5579" cy="1566"/>
          </a:xfrm>
        </p:grpSpPr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xmlns="" id="{9682B6D1-282A-43E6-A891-5450246E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1752"/>
              <a:ext cx="5579" cy="1361"/>
            </a:xfrm>
            <a:prstGeom prst="rect">
              <a:avLst/>
            </a:prstGeom>
            <a:noFill/>
            <a:ln w="381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xmlns="" id="{8D387F2A-2331-4949-B4B8-1E7AF64E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" y="2910"/>
              <a:ext cx="2722" cy="408"/>
            </a:xfrm>
            <a:prstGeom prst="roundRect">
              <a:avLst>
                <a:gd name="adj" fmla="val 16667"/>
              </a:avLst>
            </a:prstGeom>
            <a:solidFill>
              <a:srgbClr val="FBFCE5"/>
            </a:solidFill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xmlns="" id="{33570982-8384-4184-A91B-EA683ADFEC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87936434"/>
              </p:ext>
            </p:extLst>
          </p:nvPr>
        </p:nvGraphicFramePr>
        <p:xfrm>
          <a:off x="392906" y="322263"/>
          <a:ext cx="3708400" cy="1206500"/>
        </p:xfrm>
        <a:graphic>
          <a:graphicData uri="http://schemas.openxmlformats.org/presentationml/2006/ole">
            <p:oleObj spid="_x0000_s25698" name="Equation" r:id="rId3" imgW="3708400" imgH="1206500" progId="">
              <p:embed/>
            </p:oleObj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xmlns="" id="{B5DBD51C-247A-481E-A1B4-93484810E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50234526"/>
              </p:ext>
            </p:extLst>
          </p:nvPr>
        </p:nvGraphicFramePr>
        <p:xfrm>
          <a:off x="4282281" y="317500"/>
          <a:ext cx="4559300" cy="2057400"/>
        </p:xfrm>
        <a:graphic>
          <a:graphicData uri="http://schemas.openxmlformats.org/presentationml/2006/ole">
            <p:oleObj spid="_x0000_s25699" name="Equation" r:id="rId4" imgW="4559300" imgH="2057400" progId="">
              <p:embed/>
            </p:oleObj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xmlns="" id="{45482B83-482F-43D2-92D6-7B1101D29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2165350"/>
            <a:ext cx="4179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b="1" i="1" u="sng"/>
              <a:t>формула Планка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7FAC767C-220B-4EFB-BC69-F0FE6328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98" y="3098611"/>
            <a:ext cx="1507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i="1" dirty="0" err="1"/>
              <a:t>Містить</a:t>
            </a:r>
            <a:r>
              <a:rPr lang="ru-RU" altLang="x-none" sz="2400" dirty="0"/>
              <a:t>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3FC21DBF-F53C-4A1A-A481-AB0C5A003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3744724"/>
            <a:ext cx="4961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1) закон Стефана–Больцмана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685E2E4-6FDE-4ACA-90A5-3C320BE7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1" y="4528950"/>
            <a:ext cx="3927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2) закон </a:t>
            </a:r>
            <a:r>
              <a:rPr lang="ru-RU" altLang="x-none" sz="2400" dirty="0" err="1"/>
              <a:t>зміщення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Віна</a:t>
            </a:r>
            <a:endParaRPr lang="ru-RU" altLang="x-none" sz="2400" dirty="0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xmlns="" id="{7DFFDCAB-C553-4682-A60F-7C7DAB5C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6" y="5190937"/>
            <a:ext cx="8496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/>
              <a:t>3) </a:t>
            </a:r>
            <a:r>
              <a:rPr lang="ru-RU" altLang="x-none" sz="2400" dirty="0" err="1"/>
              <a:t>опис</a:t>
            </a:r>
            <a:r>
              <a:rPr lang="ru-RU" altLang="x-none" sz="2400" dirty="0"/>
              <a:t> спектру теплового  </a:t>
            </a:r>
          </a:p>
          <a:p>
            <a:pPr eaLnBrk="1" hangingPunct="1"/>
            <a:r>
              <a:rPr lang="ru-RU" altLang="x-none" sz="2400" dirty="0"/>
              <a:t>    </a:t>
            </a:r>
            <a:r>
              <a:rPr lang="ru-RU" altLang="x-none" sz="2400" dirty="0" err="1"/>
              <a:t>випромінювання</a:t>
            </a:r>
            <a:r>
              <a:rPr lang="ru-RU" altLang="x-none" sz="2400" dirty="0"/>
              <a:t> у </a:t>
            </a:r>
            <a:r>
              <a:rPr lang="ru-RU" altLang="x-none" sz="2400" dirty="0" err="1"/>
              <a:t>всьому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діапазоні</a:t>
            </a:r>
            <a:endParaRPr lang="el-GR" altLang="x-none" sz="2400" i="1" dirty="0">
              <a:latin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66B5A395-9889-4249-B660-ACE7EC3C5EF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1831" y="3208646"/>
            <a:ext cx="3238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231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Зовнішній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фотоелектричний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Фотони</a:t>
            </a:r>
            <a:r>
              <a:rPr lang="ru-RU" sz="3600" dirty="0">
                <a:solidFill>
                  <a:srgbClr val="4D4D4D"/>
                </a:solidFill>
              </a:rPr>
              <a:t>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16EC12C-2C99-4E47-9D38-20D6506B2A9B}"/>
              </a:ext>
            </a:extLst>
          </p:cNvPr>
          <p:cNvSpPr txBox="1"/>
          <p:nvPr/>
        </p:nvSpPr>
        <p:spPr>
          <a:xfrm>
            <a:off x="1803903" y="5188902"/>
            <a:ext cx="176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і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 Рудольф Герц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Олександр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Григорович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Столєтов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15F6A12-C28B-4CB5-AE27-D1FE103E44E0}"/>
              </a:ext>
            </a:extLst>
          </p:cNvPr>
          <p:cNvSpPr txBox="1"/>
          <p:nvPr/>
        </p:nvSpPr>
        <p:spPr>
          <a:xfrm>
            <a:off x="6757986" y="5195851"/>
            <a:ext cx="2181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Альбе́рт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Ейнште́йн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E26511E-3B2F-4C0E-8998-A69550CF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03903" cy="18039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1CF798-2468-4B5B-9CEA-967276547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3903" y="2480435"/>
            <a:ext cx="2099387" cy="251926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9104564F-7AC5-4D4E-BAFE-53C9A189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98301" y="2480435"/>
            <a:ext cx="2232984" cy="25192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C976BF30-83D8-46C3-9197-42AB929D9E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26853" y="2480435"/>
            <a:ext cx="2412361" cy="2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9075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31E1DF4-312C-4D95-BFA6-D9986F1411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0" y="-762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124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181DB1B-4F2D-477F-A390-96AC30DE7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2325217"/>
            <a:ext cx="4761905" cy="35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776AFE9-5BCA-42D7-A0AA-BA4748767C53}"/>
              </a:ext>
            </a:extLst>
          </p:cNvPr>
          <p:cNvSpPr txBox="1"/>
          <p:nvPr/>
        </p:nvSpPr>
        <p:spPr>
          <a:xfrm>
            <a:off x="3810000" y="1563469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/>
              <a:t>О.Столєтов</a:t>
            </a:r>
            <a:r>
              <a:rPr lang="uk-UA" sz="3600" dirty="0"/>
              <a:t>, 1888-1890</a:t>
            </a:r>
            <a:endParaRPr lang="x-none" sz="3600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A711636D-F349-409A-B02E-1456C440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209800"/>
            <a:ext cx="411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/>
              <a:t>1) заряди, </a:t>
            </a:r>
            <a:r>
              <a:rPr lang="ru-RU" altLang="x-none" sz="2000" dirty="0" err="1"/>
              <a:t>що</a:t>
            </a:r>
            <a:r>
              <a:rPr lang="ru-RU" altLang="x-none" sz="2000" dirty="0"/>
              <a:t> </a:t>
            </a:r>
            <a:r>
              <a:rPr lang="ru-RU" altLang="x-none" sz="2000" dirty="0" err="1"/>
              <a:t>вириваються</a:t>
            </a:r>
            <a:r>
              <a:rPr lang="ru-RU" altLang="x-none" sz="2000" dirty="0"/>
              <a:t> при </a:t>
            </a:r>
            <a:r>
              <a:rPr lang="ru-RU" altLang="x-none" sz="2000" dirty="0" err="1"/>
              <a:t>освітленні</a:t>
            </a:r>
            <a:r>
              <a:rPr lang="ru-RU" altLang="x-none" sz="2000" dirty="0"/>
              <a:t> – </a:t>
            </a:r>
            <a:r>
              <a:rPr lang="ru-RU" altLang="x-none" sz="2000" dirty="0" err="1"/>
              <a:t>від</a:t>
            </a:r>
            <a:r>
              <a:rPr lang="en-US" altLang="x-none" sz="2000" dirty="0"/>
              <a:t>’</a:t>
            </a:r>
            <a:r>
              <a:rPr lang="uk-UA" altLang="x-none" sz="2000" dirty="0"/>
              <a:t>ємні</a:t>
            </a:r>
            <a:endParaRPr lang="ru-RU" altLang="x-non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6F9A2A1-BEC2-45FC-B850-1343CED4BEBA}"/>
              </a:ext>
            </a:extLst>
          </p:cNvPr>
          <p:cNvSpPr txBox="1"/>
          <p:nvPr/>
        </p:nvSpPr>
        <p:spPr>
          <a:xfrm>
            <a:off x="4182008" y="496166"/>
            <a:ext cx="257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err="1">
                <a:solidFill>
                  <a:srgbClr val="C00000"/>
                </a:solidFill>
              </a:rPr>
              <a:t>Г.Герц</a:t>
            </a:r>
            <a:r>
              <a:rPr lang="uk-UA" sz="3600" dirty="0">
                <a:solidFill>
                  <a:srgbClr val="C00000"/>
                </a:solidFill>
              </a:rPr>
              <a:t>, 1887</a:t>
            </a:r>
            <a:endParaRPr lang="x-none" sz="3600" dirty="0">
              <a:solidFill>
                <a:srgbClr val="C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20625D21-D5E9-4470-9CDE-1524AF03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321007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70C0"/>
                </a:solidFill>
              </a:rPr>
              <a:t>2) </a:t>
            </a:r>
            <a:r>
              <a:rPr lang="ru-RU" altLang="x-none" sz="2000" dirty="0" err="1">
                <a:solidFill>
                  <a:srgbClr val="0070C0"/>
                </a:solidFill>
              </a:rPr>
              <a:t>максимальну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дію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викликають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ультрафіолетові</a:t>
            </a:r>
            <a:r>
              <a:rPr lang="ru-RU" altLang="x-none" sz="2000" dirty="0">
                <a:solidFill>
                  <a:srgbClr val="0070C0"/>
                </a:solidFill>
              </a:rPr>
              <a:t> </a:t>
            </a:r>
            <a:r>
              <a:rPr lang="ru-RU" altLang="x-none" sz="2000" dirty="0" err="1">
                <a:solidFill>
                  <a:srgbClr val="0070C0"/>
                </a:solidFill>
              </a:rPr>
              <a:t>промені</a:t>
            </a:r>
            <a:endParaRPr lang="ru-RU" altLang="x-none" sz="20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207D49-B94F-4834-A7F8-94624EE6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4" y="4796732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000" dirty="0">
                <a:solidFill>
                  <a:srgbClr val="00B415"/>
                </a:solidFill>
              </a:rPr>
              <a:t>3) величина </a:t>
            </a:r>
            <a:r>
              <a:rPr lang="ru-RU" altLang="x-none" sz="2000" dirty="0" err="1">
                <a:solidFill>
                  <a:srgbClr val="00B415"/>
                </a:solidFill>
              </a:rPr>
              <a:t>емітованого</a:t>
            </a:r>
            <a:r>
              <a:rPr lang="ru-RU" altLang="x-none" sz="2000" dirty="0">
                <a:solidFill>
                  <a:srgbClr val="00B415"/>
                </a:solidFill>
              </a:rPr>
              <a:t> заряду </a:t>
            </a:r>
            <a:r>
              <a:rPr lang="ru-RU" altLang="x-none" sz="2000" dirty="0" err="1">
                <a:solidFill>
                  <a:srgbClr val="00B415"/>
                </a:solidFill>
              </a:rPr>
              <a:t>пропорційна</a:t>
            </a:r>
            <a:r>
              <a:rPr lang="ru-RU" altLang="x-none" sz="2000" dirty="0">
                <a:solidFill>
                  <a:srgbClr val="00B415"/>
                </a:solidFill>
              </a:rPr>
              <a:t> </a:t>
            </a:r>
            <a:r>
              <a:rPr lang="ru-RU" altLang="x-none" sz="2000" dirty="0" err="1">
                <a:solidFill>
                  <a:srgbClr val="00B415"/>
                </a:solidFill>
              </a:rPr>
              <a:t>світловому</a:t>
            </a:r>
            <a:r>
              <a:rPr lang="ru-RU" altLang="x-none" sz="2000" dirty="0">
                <a:solidFill>
                  <a:srgbClr val="00B415"/>
                </a:solidFill>
              </a:rPr>
              <a:t>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2CA3A83-253A-40B5-8F76-5E7EF2393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71053" y="-135852"/>
            <a:ext cx="1545630" cy="2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758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EE71CCFF-9C7F-4493-8A15-FE6487CC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000500" cy="580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xmlns="" id="{22E1CFB8-2DC8-40C8-94D5-90DD0205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914400"/>
            <a:ext cx="364331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3845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D4066F-279A-46FE-A645-12D96C0F520B}"/>
              </a:ext>
            </a:extLst>
          </p:cNvPr>
          <p:cNvSpPr txBox="1"/>
          <p:nvPr/>
        </p:nvSpPr>
        <p:spPr>
          <a:xfrm>
            <a:off x="1447800" y="228600"/>
            <a:ext cx="6934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теплове</a:t>
            </a:r>
            <a:r>
              <a:rPr lang="ru-RU" sz="4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випромінювання</a:t>
            </a:r>
            <a:endParaRPr lang="x-none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xmlns="" id="{27A33485-72A9-4C58-AD2E-D534B144A104}"/>
              </a:ext>
            </a:extLst>
          </p:cNvPr>
          <p:cNvSpPr/>
          <p:nvPr/>
        </p:nvSpPr>
        <p:spPr>
          <a:xfrm>
            <a:off x="599792" y="1447800"/>
            <a:ext cx="3972208" cy="182880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400" dirty="0"/>
              <a:t>кінетична енергія теплового руху атомів</a:t>
            </a:r>
            <a:endParaRPr lang="x-none" sz="24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xmlns="" id="{FDD28CF9-B678-46F2-BB44-FE3DCDAAC0D2}"/>
              </a:ext>
            </a:extLst>
          </p:cNvPr>
          <p:cNvSpPr/>
          <p:nvPr/>
        </p:nvSpPr>
        <p:spPr>
          <a:xfrm>
            <a:off x="6019800" y="1600200"/>
            <a:ext cx="1524000" cy="152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АТОМ</a:t>
            </a:r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523B848-FF00-4585-B408-527F0CC95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0200" y="3429000"/>
            <a:ext cx="5267608" cy="2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965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xmlns="" id="{B0675E6E-40ED-43DC-A188-81F81ACAAAF0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4">
            <a:extLst>
              <a:ext uri="{FF2B5EF4-FFF2-40B4-BE49-F238E27FC236}">
                <a16:creationId xmlns:a16="http://schemas.microsoft.com/office/drawing/2014/main" xmlns="" id="{F413A998-893F-4C64-BB50-B1A2CD1403FC}"/>
              </a:ext>
            </a:extLst>
          </p:cNvPr>
          <p:cNvSpPr/>
          <p:nvPr/>
        </p:nvSpPr>
        <p:spPr bwMode="auto">
          <a:xfrm>
            <a:off x="214282" y="1785926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Сила струму </a:t>
            </a:r>
            <a:r>
              <a:rPr lang="ru-RU" sz="2400" b="1" dirty="0" err="1"/>
              <a:t>насичення</a:t>
            </a:r>
            <a:r>
              <a:rPr lang="ru-RU" sz="2400" b="1" dirty="0"/>
              <a:t> прямо </a:t>
            </a:r>
            <a:r>
              <a:rPr lang="ru-RU" sz="2400" b="1" dirty="0" err="1"/>
              <a:t>пропорційна</a:t>
            </a:r>
            <a:r>
              <a:rPr lang="ru-RU" sz="2400" b="1" dirty="0"/>
              <a:t> </a:t>
            </a:r>
            <a:r>
              <a:rPr lang="ru-RU" sz="2400" b="1" dirty="0" err="1"/>
              <a:t>світловому</a:t>
            </a:r>
            <a:r>
              <a:rPr lang="ru-RU" sz="2400" b="1" dirty="0"/>
              <a:t> потоку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: </a:t>
            </a: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xmlns="" id="{1E3798B4-6163-4AFF-8035-AA0863DF6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928688"/>
          <a:ext cx="2057400" cy="582612"/>
        </p:xfrm>
        <a:graphic>
          <a:graphicData uri="http://schemas.openxmlformats.org/presentationml/2006/ole">
            <p:oleObj spid="_x0000_s26674" name="Формула" r:id="rId3" imgW="838200" imgH="241300" progId="Equation.3">
              <p:embed/>
            </p:oleObj>
          </a:graphicData>
        </a:graphic>
      </p:graphicFrame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xmlns="" id="{87E4D351-04A9-4CED-8B39-C056C1CB009A}"/>
              </a:ext>
            </a:extLst>
          </p:cNvPr>
          <p:cNvSpPr/>
          <p:nvPr/>
        </p:nvSpPr>
        <p:spPr>
          <a:xfrm>
            <a:off x="244085" y="1002658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 dirty="0"/>
              <a:t>1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xmlns="" id="{9C8A8916-2448-4499-9A5F-ABC987DE1798}"/>
              </a:ext>
            </a:extLst>
          </p:cNvPr>
          <p:cNvSpPr/>
          <p:nvPr/>
        </p:nvSpPr>
        <p:spPr bwMode="auto">
          <a:xfrm>
            <a:off x="253138" y="4191000"/>
            <a:ext cx="8715436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Максимальна </a:t>
            </a:r>
            <a:r>
              <a:rPr lang="ru-RU" sz="2400" b="1" dirty="0" err="1"/>
              <a:t>кінетична</a:t>
            </a:r>
            <a:r>
              <a:rPr lang="ru-RU" sz="2400" b="1" dirty="0"/>
              <a:t> </a:t>
            </a:r>
            <a:r>
              <a:rPr lang="ru-RU" sz="2400" b="1" dirty="0" err="1"/>
              <a:t>енергия</a:t>
            </a:r>
            <a:r>
              <a:rPr lang="ru-RU" sz="2400" b="1" dirty="0"/>
              <a:t> </a:t>
            </a:r>
            <a:r>
              <a:rPr lang="ru-RU" sz="2400" b="1" dirty="0" err="1"/>
              <a:t>фотоелектронов</a:t>
            </a:r>
            <a:r>
              <a:rPr lang="ru-RU" sz="2400" b="1" dirty="0"/>
              <a:t> </a:t>
            </a:r>
            <a:r>
              <a:rPr lang="ru-RU" sz="2400" b="1" dirty="0" err="1"/>
              <a:t>лінійно</a:t>
            </a:r>
            <a:r>
              <a:rPr lang="ru-RU" sz="2400" b="1" dirty="0"/>
              <a:t>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частоти</a:t>
            </a:r>
            <a:r>
              <a:rPr lang="ru-RU" sz="2400" b="1" dirty="0"/>
              <a:t> </a:t>
            </a:r>
            <a:r>
              <a:rPr lang="ru-RU" sz="2400" b="1" dirty="0" err="1"/>
              <a:t>світла</a:t>
            </a:r>
            <a:r>
              <a:rPr lang="ru-RU" sz="2400" b="1" dirty="0"/>
              <a:t> та не </a:t>
            </a:r>
            <a:r>
              <a:rPr lang="ru-RU" sz="2400" b="1" dirty="0" err="1"/>
              <a:t>залежить</a:t>
            </a:r>
            <a:r>
              <a:rPr lang="ru-RU" sz="2400" b="1" dirty="0"/>
              <a:t> </a:t>
            </a:r>
            <a:r>
              <a:rPr lang="ru-RU" sz="2400" b="1" dirty="0" err="1"/>
              <a:t>від</a:t>
            </a:r>
            <a:r>
              <a:rPr lang="ru-RU" sz="2400" b="1" dirty="0"/>
              <a:t> </a:t>
            </a:r>
            <a:r>
              <a:rPr lang="ru-RU" sz="2400" b="1" dirty="0" err="1"/>
              <a:t>його</a:t>
            </a:r>
            <a:r>
              <a:rPr lang="ru-RU" sz="2400" b="1" dirty="0"/>
              <a:t> </a:t>
            </a:r>
            <a:r>
              <a:rPr lang="ru-RU" sz="2400" b="1" dirty="0" err="1"/>
              <a:t>інтенсивності</a:t>
            </a:r>
            <a:endParaRPr lang="ru-RU" sz="2400" b="1" dirty="0"/>
          </a:p>
        </p:txBody>
      </p:sp>
      <p:sp>
        <p:nvSpPr>
          <p:cNvPr id="7" name="Скругленный прямоугольник 26">
            <a:extLst>
              <a:ext uri="{FF2B5EF4-FFF2-40B4-BE49-F238E27FC236}">
                <a16:creationId xmlns:a16="http://schemas.microsoft.com/office/drawing/2014/main" xmlns="" id="{F3B83EC5-A93D-4417-B832-0CA9445BA100}"/>
              </a:ext>
            </a:extLst>
          </p:cNvPr>
          <p:cNvSpPr/>
          <p:nvPr/>
        </p:nvSpPr>
        <p:spPr>
          <a:xfrm>
            <a:off x="181731" y="3619517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2</a:t>
            </a:r>
            <a:endParaRPr lang="ru-RU" sz="2400" b="1" i="1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xmlns="" id="{81A919E0-54A0-442A-B08F-5411B72E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5350606"/>
            <a:ext cx="2257425" cy="140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xmlns="" id="{60A0E323-CC6D-4EF2-9D69-F3500E30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24483"/>
            <a:ext cx="204025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57138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xmlns="" id="{2B987209-B26C-42AE-9E59-458143B62C41}"/>
              </a:ext>
            </a:extLst>
          </p:cNvPr>
          <p:cNvSpPr/>
          <p:nvPr/>
        </p:nvSpPr>
        <p:spPr>
          <a:xfrm>
            <a:off x="2786062" y="228600"/>
            <a:ext cx="3571875" cy="500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Закони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endParaRPr lang="ru-RU" sz="2400" b="1" dirty="0"/>
          </a:p>
        </p:txBody>
      </p:sp>
      <p:sp>
        <p:nvSpPr>
          <p:cNvPr id="3" name="Скругленный прямоугольник 26">
            <a:extLst>
              <a:ext uri="{FF2B5EF4-FFF2-40B4-BE49-F238E27FC236}">
                <a16:creationId xmlns:a16="http://schemas.microsoft.com/office/drawing/2014/main" xmlns="" id="{8109802C-07B0-4682-A2CC-79BB224513B4}"/>
              </a:ext>
            </a:extLst>
          </p:cNvPr>
          <p:cNvSpPr/>
          <p:nvPr/>
        </p:nvSpPr>
        <p:spPr>
          <a:xfrm>
            <a:off x="90518" y="885843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3</a:t>
            </a:r>
            <a:endParaRPr lang="ru-RU" sz="2400" b="1" i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xmlns="" id="{BE9F48B4-0F50-4DAD-B388-512140035090}"/>
              </a:ext>
            </a:extLst>
          </p:cNvPr>
          <p:cNvSpPr/>
          <p:nvPr/>
        </p:nvSpPr>
        <p:spPr bwMode="auto">
          <a:xfrm>
            <a:off x="214282" y="1524000"/>
            <a:ext cx="8715436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Існує</a:t>
            </a:r>
            <a:r>
              <a:rPr lang="ru-RU" sz="2400" b="1" dirty="0"/>
              <a:t> </a:t>
            </a:r>
            <a:r>
              <a:rPr lang="ru-RU" sz="2400" b="1" dirty="0" err="1"/>
              <a:t>червона</a:t>
            </a:r>
            <a:r>
              <a:rPr lang="ru-RU" sz="2400" b="1" dirty="0"/>
              <a:t> </a:t>
            </a:r>
            <a:r>
              <a:rPr lang="ru-RU" sz="2400" b="1" dirty="0" err="1"/>
              <a:t>границя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, </a:t>
            </a:r>
            <a:r>
              <a:rPr lang="ru-RU" sz="2400" b="1" dirty="0" err="1"/>
              <a:t>тобто</a:t>
            </a:r>
            <a:r>
              <a:rPr lang="ru-RU" sz="2400" b="1" dirty="0"/>
              <a:t> </a:t>
            </a:r>
            <a:r>
              <a:rPr lang="ru-RU" sz="2400" b="1" dirty="0" err="1"/>
              <a:t>така</a:t>
            </a:r>
            <a:r>
              <a:rPr lang="ru-RU" sz="2400" b="1" dirty="0"/>
              <a:t> частота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, при </a:t>
            </a:r>
            <a:r>
              <a:rPr lang="ru-RU" sz="2400" b="1" dirty="0" err="1"/>
              <a:t>якій</a:t>
            </a:r>
            <a:r>
              <a:rPr lang="ru-RU" sz="2400" b="1" dirty="0"/>
              <a:t> </a:t>
            </a:r>
            <a:r>
              <a:rPr lang="ru-RU" sz="2400" b="1" dirty="0" err="1"/>
              <a:t>починається</a:t>
            </a:r>
            <a:r>
              <a:rPr lang="ru-RU" sz="2400" b="1" dirty="0"/>
              <a:t> </a:t>
            </a:r>
            <a:r>
              <a:rPr lang="ru-RU" sz="2400" b="1" dirty="0" err="1"/>
              <a:t>фотоефект</a:t>
            </a:r>
            <a:r>
              <a:rPr lang="ru-RU" sz="2400" b="1" dirty="0"/>
              <a:t>: 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&gt;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 </a:t>
            </a:r>
            <a:r>
              <a:rPr lang="ru-RU" sz="2400" b="1" dirty="0" err="1"/>
              <a:t>фотоефект</a:t>
            </a:r>
            <a:r>
              <a:rPr lang="ru-RU" sz="2400" b="1" dirty="0"/>
              <a:t> є, а при 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en-US" sz="2400" b="1" dirty="0">
                <a:latin typeface="Times New Roman"/>
                <a:cs typeface="Times New Roman"/>
              </a:rPr>
              <a:t>&lt;</a:t>
            </a:r>
            <a:r>
              <a:rPr lang="el-GR" sz="2400" b="1" dirty="0">
                <a:latin typeface="Times New Roman"/>
                <a:cs typeface="Times New Roman"/>
              </a:rPr>
              <a:t>ν</a:t>
            </a:r>
            <a:r>
              <a:rPr lang="ru-RU" sz="2400" b="1" baseline="-25000" dirty="0">
                <a:latin typeface="Times New Roman"/>
                <a:cs typeface="Times New Roman"/>
              </a:rPr>
              <a:t>0</a:t>
            </a:r>
            <a:r>
              <a:rPr lang="ru-RU" sz="2400" b="1" dirty="0"/>
              <a:t> </a:t>
            </a:r>
            <a:r>
              <a:rPr lang="ru-RU" sz="2400" b="1" dirty="0" err="1"/>
              <a:t>фотоефекту</a:t>
            </a:r>
            <a:r>
              <a:rPr lang="ru-RU" sz="2400" b="1" dirty="0"/>
              <a:t> нема</a:t>
            </a: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xmlns="" id="{1B7021DE-34A5-4B90-A0EE-4F44B577EEB4}"/>
              </a:ext>
            </a:extLst>
          </p:cNvPr>
          <p:cNvSpPr/>
          <p:nvPr/>
        </p:nvSpPr>
        <p:spPr>
          <a:xfrm>
            <a:off x="90518" y="3429000"/>
            <a:ext cx="64293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i="1"/>
              <a:t>4</a:t>
            </a:r>
            <a:endParaRPr lang="ru-RU" sz="2400" b="1" i="1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xmlns="" id="{70178E02-FB44-430C-94E8-E1247086B3A8}"/>
              </a:ext>
            </a:extLst>
          </p:cNvPr>
          <p:cNvSpPr/>
          <p:nvPr/>
        </p:nvSpPr>
        <p:spPr bwMode="auto">
          <a:xfrm>
            <a:off x="376528" y="4048113"/>
            <a:ext cx="8553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Фотоефект</a:t>
            </a:r>
            <a:r>
              <a:rPr lang="ru-RU" sz="2400" b="1" dirty="0"/>
              <a:t> </a:t>
            </a:r>
            <a:r>
              <a:rPr lang="ru-RU" sz="2400" b="1" dirty="0" err="1"/>
              <a:t>безінерційний</a:t>
            </a:r>
            <a:r>
              <a:rPr lang="ru-RU" sz="2400" b="1" dirty="0"/>
              <a:t>, час </a:t>
            </a:r>
            <a:r>
              <a:rPr lang="ru-RU" sz="2400" b="1" dirty="0" err="1"/>
              <a:t>фотовідгуку</a:t>
            </a:r>
            <a:r>
              <a:rPr lang="ru-RU" sz="2400" b="1" dirty="0"/>
              <a:t> </a:t>
            </a:r>
            <a:r>
              <a:rPr lang="ru-RU" sz="2400" b="1" dirty="0" err="1"/>
              <a:t>менше</a:t>
            </a:r>
            <a:r>
              <a:rPr lang="ru-RU" sz="2400" b="1" dirty="0"/>
              <a:t> 10</a:t>
            </a:r>
            <a:r>
              <a:rPr lang="ru-RU" sz="2400" b="1" baseline="30000" dirty="0"/>
              <a:t>-9</a:t>
            </a:r>
            <a:r>
              <a:rPr lang="ru-RU" sz="2400" b="1" dirty="0"/>
              <a:t> с</a:t>
            </a:r>
          </a:p>
        </p:txBody>
      </p:sp>
    </p:spTree>
    <p:extLst>
      <p:ext uri="{BB962C8B-B14F-4D97-AF65-F5344CB8AC3E}">
        <p14:creationId xmlns:p14="http://schemas.microsoft.com/office/powerpoint/2010/main" xmlns="" val="421528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9">
            <a:extLst>
              <a:ext uri="{FF2B5EF4-FFF2-40B4-BE49-F238E27FC236}">
                <a16:creationId xmlns:a16="http://schemas.microsoft.com/office/drawing/2014/main" xmlns="" id="{ABCE76DB-2222-410B-9DFB-215AA5A78729}"/>
              </a:ext>
            </a:extLst>
          </p:cNvPr>
          <p:cNvSpPr/>
          <p:nvPr/>
        </p:nvSpPr>
        <p:spPr>
          <a:xfrm>
            <a:off x="2786063" y="142875"/>
            <a:ext cx="3571875" cy="5000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Рівняння</a:t>
            </a:r>
            <a:r>
              <a:rPr lang="ru-RU" sz="2400" b="1" dirty="0"/>
              <a:t> </a:t>
            </a:r>
            <a:r>
              <a:rPr lang="ru-RU" sz="2400" b="1" dirty="0" err="1"/>
              <a:t>Ейнштейна</a:t>
            </a:r>
            <a:endParaRPr lang="ru-RU" sz="2400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AF9CE26D-BA25-4A29-8676-3B073046E3BE}"/>
              </a:ext>
            </a:extLst>
          </p:cNvPr>
          <p:cNvSpPr/>
          <p:nvPr/>
        </p:nvSpPr>
        <p:spPr bwMode="auto">
          <a:xfrm>
            <a:off x="6116095" y="3857431"/>
            <a:ext cx="271464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4">
            <a:extLst>
              <a:ext uri="{FF2B5EF4-FFF2-40B4-BE49-F238E27FC236}">
                <a16:creationId xmlns:a16="http://schemas.microsoft.com/office/drawing/2014/main" xmlns="" id="{419269AA-19D8-4637-8164-60A25931FB9B}"/>
              </a:ext>
            </a:extLst>
          </p:cNvPr>
          <p:cNvSpPr/>
          <p:nvPr/>
        </p:nvSpPr>
        <p:spPr bwMode="auto">
          <a:xfrm>
            <a:off x="2857488" y="2064710"/>
            <a:ext cx="3429024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xmlns="" id="{2ADABA9E-2FEB-4E19-A006-045C38528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77743773"/>
              </p:ext>
            </p:extLst>
          </p:nvPr>
        </p:nvGraphicFramePr>
        <p:xfrm>
          <a:off x="3314701" y="2158391"/>
          <a:ext cx="2400300" cy="882650"/>
        </p:xfrm>
        <a:graphic>
          <a:graphicData uri="http://schemas.openxmlformats.org/presentationml/2006/ole">
            <p:oleObj spid="_x0000_s27842" name="Equation" r:id="rId3" imgW="1130040" imgH="419040" progId="">
              <p:embed/>
            </p:oleObj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xmlns="" id="{F14471B9-3012-45C1-8933-27E8F54E151B}"/>
              </a:ext>
            </a:extLst>
          </p:cNvPr>
          <p:cNvSpPr/>
          <p:nvPr/>
        </p:nvSpPr>
        <p:spPr bwMode="auto">
          <a:xfrm>
            <a:off x="2643174" y="1149972"/>
            <a:ext cx="385765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11" name="Скругленный прямоугольник 4">
            <a:extLst>
              <a:ext uri="{FF2B5EF4-FFF2-40B4-BE49-F238E27FC236}">
                <a16:creationId xmlns:a16="http://schemas.microsoft.com/office/drawing/2014/main" xmlns="" id="{D3313CBB-10DE-4F95-8A4E-26DE73FD53D7}"/>
              </a:ext>
            </a:extLst>
          </p:cNvPr>
          <p:cNvSpPr/>
          <p:nvPr/>
        </p:nvSpPr>
        <p:spPr bwMode="auto">
          <a:xfrm>
            <a:off x="335240" y="4087602"/>
            <a:ext cx="3143272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xmlns="" id="{F43FB808-8E52-44D6-9F37-5E8FECE8D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85027012"/>
              </p:ext>
            </p:extLst>
          </p:nvPr>
        </p:nvGraphicFramePr>
        <p:xfrm>
          <a:off x="746431" y="4230477"/>
          <a:ext cx="2498725" cy="509588"/>
        </p:xfrm>
        <a:graphic>
          <a:graphicData uri="http://schemas.openxmlformats.org/presentationml/2006/ole">
            <p:oleObj spid="_x0000_s27843" name="Формула" r:id="rId4" imgW="1168400" imgH="241300" progId="Equation.3">
              <p:embed/>
            </p:oleObj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xmlns="" id="{BC037071-8FDF-4CB8-8528-D903C6A67B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14636390"/>
              </p:ext>
            </p:extLst>
          </p:nvPr>
        </p:nvGraphicFramePr>
        <p:xfrm>
          <a:off x="6439974" y="3857420"/>
          <a:ext cx="2208212" cy="1016000"/>
        </p:xfrm>
        <a:graphic>
          <a:graphicData uri="http://schemas.openxmlformats.org/presentationml/2006/ole">
            <p:oleObj spid="_x0000_s27844" name="Формула" r:id="rId5" imgW="1079032" imgH="495085" progId="Equation.3">
              <p:embed/>
            </p:oleObj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28E95422-060C-46DD-A744-2C35C3051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83934271"/>
              </p:ext>
            </p:extLst>
          </p:nvPr>
        </p:nvGraphicFramePr>
        <p:xfrm>
          <a:off x="3106738" y="1201738"/>
          <a:ext cx="3033712" cy="596900"/>
        </p:xfrm>
        <a:graphic>
          <a:graphicData uri="http://schemas.openxmlformats.org/presentationml/2006/ole">
            <p:oleObj spid="_x0000_s27845" name="Equation" r:id="rId6" imgW="1155600" imgH="228600" progId="">
              <p:embed/>
            </p:oleObj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/>
        </p:nvGraphicFramePr>
        <p:xfrm>
          <a:off x="6858000" y="2514600"/>
          <a:ext cx="1190625" cy="444500"/>
        </p:xfrm>
        <a:graphic>
          <a:graphicData uri="http://schemas.openxmlformats.org/presentationml/2006/ole">
            <p:oleObj spid="_x0000_s27846" name="Формула" r:id="rId7" imgW="749160" imgH="27936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8423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xmlns="" id="{5129E520-C6BD-4E5F-8825-9DC273B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8825" y="6213475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8E8204B-DE17-4BD7-ACD9-F93790446E7A}" type="slidenum">
              <a:rPr lang="ru-RU" altLang="x-none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ru-RU" altLang="x-non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Скругленный прямоугольник 19">
            <a:extLst>
              <a:ext uri="{FF2B5EF4-FFF2-40B4-BE49-F238E27FC236}">
                <a16:creationId xmlns:a16="http://schemas.microsoft.com/office/drawing/2014/main" xmlns="" id="{03845E3B-60E7-4C79-B253-5AB7E563F583}"/>
              </a:ext>
            </a:extLst>
          </p:cNvPr>
          <p:cNvSpPr/>
          <p:nvPr/>
        </p:nvSpPr>
        <p:spPr>
          <a:xfrm>
            <a:off x="2643188" y="0"/>
            <a:ext cx="4286250" cy="4286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err="1"/>
              <a:t>Фотони</a:t>
            </a:r>
            <a:endParaRPr lang="ru-RU" sz="2400" b="1" dirty="0"/>
          </a:p>
        </p:txBody>
      </p:sp>
      <p:sp>
        <p:nvSpPr>
          <p:cNvPr id="4" name="Скругленный прямоугольник 4">
            <a:extLst>
              <a:ext uri="{FF2B5EF4-FFF2-40B4-BE49-F238E27FC236}">
                <a16:creationId xmlns:a16="http://schemas.microsoft.com/office/drawing/2014/main" xmlns="" id="{7AE0AE23-3BEF-4891-A42A-5022C5D0BA03}"/>
              </a:ext>
            </a:extLst>
          </p:cNvPr>
          <p:cNvSpPr/>
          <p:nvPr/>
        </p:nvSpPr>
        <p:spPr bwMode="auto">
          <a:xfrm>
            <a:off x="217330" y="564336"/>
            <a:ext cx="8783825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/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algn="ctr">
              <a:defRPr/>
            </a:pPr>
            <a:r>
              <a:rPr lang="ru-RU" sz="2400" b="1" dirty="0" err="1"/>
              <a:t>Світло</a:t>
            </a:r>
            <a:r>
              <a:rPr lang="ru-RU" sz="2400" b="1" dirty="0"/>
              <a:t>:</a:t>
            </a:r>
          </a:p>
          <a:p>
            <a:pPr>
              <a:defRPr/>
            </a:pPr>
            <a:r>
              <a:rPr lang="ru-RU" sz="2400" b="1" dirty="0"/>
              <a:t>а) </a:t>
            </a:r>
            <a:r>
              <a:rPr lang="ru-RU" sz="2400" b="1" dirty="0" err="1"/>
              <a:t>випромінюється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– квантами, фотонами (</a:t>
            </a:r>
            <a:r>
              <a:rPr lang="ru-RU" sz="2400" b="1" dirty="0" err="1"/>
              <a:t>теплове</a:t>
            </a:r>
            <a:r>
              <a:rPr lang="ru-RU" sz="2400" b="1" dirty="0"/>
              <a:t> </a:t>
            </a:r>
            <a:r>
              <a:rPr lang="ru-RU" sz="2400" b="1" dirty="0" err="1"/>
              <a:t>випромінювання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б) </a:t>
            </a:r>
            <a:r>
              <a:rPr lang="ru-RU" sz="2400" b="1" dirty="0" err="1"/>
              <a:t>поглинається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фотоефект</a:t>
            </a:r>
            <a:r>
              <a:rPr lang="ru-RU" sz="2400" b="1" dirty="0"/>
              <a:t>)</a:t>
            </a:r>
          </a:p>
          <a:p>
            <a:pPr>
              <a:defRPr/>
            </a:pPr>
            <a:r>
              <a:rPr lang="ru-RU" sz="2400" b="1" dirty="0"/>
              <a:t>в) </a:t>
            </a:r>
            <a:r>
              <a:rPr lang="ru-RU" sz="2400" b="1" dirty="0" err="1"/>
              <a:t>поширюється</a:t>
            </a:r>
            <a:r>
              <a:rPr lang="ru-RU" sz="2400" b="1" dirty="0"/>
              <a:t> </a:t>
            </a:r>
            <a:r>
              <a:rPr lang="ru-RU" sz="2400" b="1" dirty="0" err="1"/>
              <a:t>дискретними</a:t>
            </a:r>
            <a:r>
              <a:rPr lang="ru-RU" sz="2400" b="1" dirty="0"/>
              <a:t> </a:t>
            </a:r>
            <a:r>
              <a:rPr lang="ru-RU" sz="2400" b="1" dirty="0" err="1"/>
              <a:t>порціями</a:t>
            </a:r>
            <a:r>
              <a:rPr lang="ru-RU" sz="2400" b="1" dirty="0"/>
              <a:t> (</a:t>
            </a:r>
            <a:r>
              <a:rPr lang="ru-RU" sz="2400" b="1" dirty="0" err="1"/>
              <a:t>дослід</a:t>
            </a:r>
            <a:r>
              <a:rPr lang="ru-RU" sz="2400" b="1" dirty="0"/>
              <a:t> Боте)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10B9E479-EDB7-4B68-A59A-2AF81CDCC4B9}"/>
              </a:ext>
            </a:extLst>
          </p:cNvPr>
          <p:cNvSpPr/>
          <p:nvPr/>
        </p:nvSpPr>
        <p:spPr bwMode="auto">
          <a:xfrm>
            <a:off x="3857612" y="2750342"/>
            <a:ext cx="1857388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xmlns="" id="{BC36348E-66BD-4A8A-8BFE-F739185EA52E}"/>
              </a:ext>
            </a:extLst>
          </p:cNvPr>
          <p:cNvSpPr/>
          <p:nvPr/>
        </p:nvSpPr>
        <p:spPr bwMode="auto">
          <a:xfrm>
            <a:off x="3857620" y="4000504"/>
            <a:ext cx="2071702" cy="71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7" name="Скругленный прямоугольник 17">
            <a:extLst>
              <a:ext uri="{FF2B5EF4-FFF2-40B4-BE49-F238E27FC236}">
                <a16:creationId xmlns:a16="http://schemas.microsoft.com/office/drawing/2014/main" xmlns="" id="{EDAB116B-AEEF-4DE7-8888-6FEE9A5CC397}"/>
              </a:ext>
            </a:extLst>
          </p:cNvPr>
          <p:cNvSpPr/>
          <p:nvPr/>
        </p:nvSpPr>
        <p:spPr>
          <a:xfrm>
            <a:off x="107922" y="2893218"/>
            <a:ext cx="2928938" cy="428625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/>
              <a:t>Энергия фотона: </a:t>
            </a:r>
            <a:endParaRPr lang="ru-RU" sz="2400" b="1" i="1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xmlns="" id="{FA7828F8-E7A1-46D0-8BB6-7258EEBA8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30859334"/>
              </p:ext>
            </p:extLst>
          </p:nvPr>
        </p:nvGraphicFramePr>
        <p:xfrm>
          <a:off x="3857621" y="2821785"/>
          <a:ext cx="1879600" cy="785813"/>
        </p:xfrm>
        <a:graphic>
          <a:graphicData uri="http://schemas.openxmlformats.org/presentationml/2006/ole">
            <p:oleObj spid="_x0000_s28914" name="Формула" r:id="rId3" imgW="634449" imgH="266469" progId="Equation.3">
              <p:embed/>
            </p:oleObj>
          </a:graphicData>
        </a:graphic>
      </p:graphicFrame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xmlns="" id="{FE42C582-872B-4428-8A83-2C4AB1AD7EE4}"/>
              </a:ext>
            </a:extLst>
          </p:cNvPr>
          <p:cNvSpPr/>
          <p:nvPr/>
        </p:nvSpPr>
        <p:spPr bwMode="auto">
          <a:xfrm>
            <a:off x="6717564" y="2600305"/>
            <a:ext cx="2000264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xmlns="" id="{33DB7C0E-488C-47FE-B5A1-543E7C904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34002482"/>
              </p:ext>
            </p:extLst>
          </p:nvPr>
        </p:nvGraphicFramePr>
        <p:xfrm>
          <a:off x="6750897" y="2600312"/>
          <a:ext cx="1717675" cy="1243013"/>
        </p:xfrm>
        <a:graphic>
          <a:graphicData uri="http://schemas.openxmlformats.org/presentationml/2006/ole">
            <p:oleObj spid="_x0000_s28915" name="Формула" r:id="rId4" imgW="634725" imgH="457002" progId="Equation.3">
              <p:embed/>
            </p:oleObj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xmlns="" id="{8C7D4FB2-E20B-42A3-ADC3-C1846D4E3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000500"/>
          <a:ext cx="1571625" cy="771525"/>
        </p:xfrm>
        <a:graphic>
          <a:graphicData uri="http://schemas.openxmlformats.org/presentationml/2006/ole">
            <p:oleObj spid="_x0000_s28916" name="Формула" r:id="rId5" imgW="545626" imgH="266469" progId="Equation.3">
              <p:embed/>
            </p:oleObj>
          </a:graphicData>
        </a:graphic>
      </p:graphicFrame>
      <p:sp>
        <p:nvSpPr>
          <p:cNvPr id="12" name="Скругленный прямоугольник 25">
            <a:extLst>
              <a:ext uri="{FF2B5EF4-FFF2-40B4-BE49-F238E27FC236}">
                <a16:creationId xmlns:a16="http://schemas.microsoft.com/office/drawing/2014/main" xmlns="" id="{82D794B8-E2BB-417E-8A9E-CE8B182763C4}"/>
              </a:ext>
            </a:extLst>
          </p:cNvPr>
          <p:cNvSpPr/>
          <p:nvPr/>
        </p:nvSpPr>
        <p:spPr>
          <a:xfrm>
            <a:off x="112406" y="4072437"/>
            <a:ext cx="2643188" cy="428625"/>
          </a:xfrm>
          <a:prstGeom prst="roundRect">
            <a:avLst>
              <a:gd name="adj" fmla="val 50000"/>
            </a:avLst>
          </a:prstGeom>
          <a:solidFill>
            <a:srgbClr val="CCFFCC"/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Масса фотона: </a:t>
            </a:r>
            <a:endParaRPr lang="ru-RU" sz="2400" b="1" i="1" dirty="0"/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xmlns="" id="{0B632F5C-6E1F-4A79-9A5F-822906938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23722521"/>
              </p:ext>
            </p:extLst>
          </p:nvPr>
        </p:nvGraphicFramePr>
        <p:xfrm>
          <a:off x="379413" y="6140450"/>
          <a:ext cx="2362200" cy="509588"/>
        </p:xfrm>
        <a:graphic>
          <a:graphicData uri="http://schemas.openxmlformats.org/presentationml/2006/ole">
            <p:oleObj spid="_x0000_s28917" name="Equation" r:id="rId6" imgW="1117440" imgH="241200" progId="">
              <p:embed/>
            </p:oleObj>
          </a:graphicData>
        </a:graphic>
      </p:graphicFrame>
      <p:sp>
        <p:nvSpPr>
          <p:cNvPr id="15" name="Скругленный прямоугольник 34">
            <a:extLst>
              <a:ext uri="{FF2B5EF4-FFF2-40B4-BE49-F238E27FC236}">
                <a16:creationId xmlns:a16="http://schemas.microsoft.com/office/drawing/2014/main" xmlns="" id="{BC684E7F-5057-4CA5-987E-5E88F2FA3CC7}"/>
              </a:ext>
            </a:extLst>
          </p:cNvPr>
          <p:cNvSpPr/>
          <p:nvPr/>
        </p:nvSpPr>
        <p:spPr>
          <a:xfrm>
            <a:off x="142844" y="5429249"/>
            <a:ext cx="2643187" cy="428625"/>
          </a:xfrm>
          <a:prstGeom prst="roundRect">
            <a:avLst>
              <a:gd name="adj" fmla="val 50000"/>
            </a:avLst>
          </a:prstGeom>
          <a:solidFill>
            <a:srgbClr val="00B0F0">
              <a:alpha val="34000"/>
            </a:srgbClr>
          </a:solidFill>
          <a:ln w="31750">
            <a:solidFill>
              <a:schemeClr val="accent6">
                <a:lumMod val="75000"/>
              </a:schemeClr>
            </a:solidFill>
          </a:ln>
          <a:effectLst>
            <a:outerShdw dist="38100" sx="1000" sy="1000" algn="bl" rotWithShape="0">
              <a:prstClr val="black"/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514350" indent="-5143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Импульс фотона: </a:t>
            </a:r>
            <a:endParaRPr lang="ru-RU" sz="2400" b="1" i="1" dirty="0"/>
          </a:p>
        </p:txBody>
      </p:sp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xmlns="" id="{5C5AA048-9DE7-4257-824E-4AF4BA44C158}"/>
              </a:ext>
            </a:extLst>
          </p:cNvPr>
          <p:cNvSpPr/>
          <p:nvPr/>
        </p:nvSpPr>
        <p:spPr bwMode="auto">
          <a:xfrm>
            <a:off x="2895600" y="5029200"/>
            <a:ext cx="5562600" cy="1143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xmlns="" id="{780971E8-F2D9-493D-A32E-1E9F5E170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20910758"/>
              </p:ext>
            </p:extLst>
          </p:nvPr>
        </p:nvGraphicFramePr>
        <p:xfrm>
          <a:off x="2895600" y="5029200"/>
          <a:ext cx="5534025" cy="1206500"/>
        </p:xfrm>
        <a:graphic>
          <a:graphicData uri="http://schemas.openxmlformats.org/presentationml/2006/ole">
            <p:oleObj spid="_x0000_s28918" name="Формула" r:id="rId7" imgW="2387520" imgH="52056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88893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Ефект</a:t>
            </a:r>
            <a:r>
              <a:rPr lang="ru-RU" sz="3600" dirty="0">
                <a:solidFill>
                  <a:srgbClr val="4D4D4D"/>
                </a:solidFill>
              </a:rPr>
              <a:t> Комптона. 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998D4B-B237-4413-ABCC-A1DAEFD7FABE}"/>
              </a:ext>
            </a:extLst>
          </p:cNvPr>
          <p:cNvSpPr txBox="1"/>
          <p:nvPr/>
        </p:nvSpPr>
        <p:spPr>
          <a:xfrm>
            <a:off x="3990839" y="5195851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Артур Холі Комптон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662408A-0DFB-4800-9C38-88B8AFA7C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90839" y="1752600"/>
            <a:ext cx="24572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34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C7CC89E-DB38-448C-9D59-E6D62DCF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685800"/>
            <a:ext cx="7663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82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F54624E-A00A-4EF0-8142-BC7D74D6A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3000" y="228600"/>
            <a:ext cx="6382640" cy="2133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3BC571D-F464-44E1-890C-054B80A6F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" y="2514600"/>
            <a:ext cx="3886200" cy="373439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991EF21B-A3A6-409E-A2F1-5E88F6A9584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2" y="2867323"/>
            <a:ext cx="4263756" cy="146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20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0BCCE508-40A6-4B4E-957D-7670A17F91B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0022" y="381000"/>
            <a:ext cx="5614173" cy="15005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C0A529B-ABC5-4B5B-907F-F48665B5E4E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3118443"/>
            <a:ext cx="6705600" cy="3358557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304800" y="228600"/>
            <a:ext cx="2938463" cy="2857500"/>
            <a:chOff x="304800" y="228600"/>
            <a:chExt cx="2938463" cy="2857500"/>
          </a:xfrm>
        </p:grpSpPr>
        <p:pic>
          <p:nvPicPr>
            <p:cNvPr id="4" name="Picture 26" descr="20-12">
              <a:extLst>
                <a:ext uri="{FF2B5EF4-FFF2-40B4-BE49-F238E27FC236}">
                  <a16:creationId xmlns:a16="http://schemas.microsoft.com/office/drawing/2014/main" xmlns="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 smtClean="0"/>
                <a:t>0</a:t>
              </a:r>
              <a:endParaRPr lang="uk-U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3923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xmlns="" id="{F08F684E-9444-47DF-8CBE-B3E5B0C8C3C0}"/>
              </a:ext>
            </a:extLst>
          </p:cNvPr>
          <p:cNvSpPr/>
          <p:nvPr/>
        </p:nvSpPr>
        <p:spPr bwMode="auto">
          <a:xfrm>
            <a:off x="2070876" y="3561996"/>
            <a:ext cx="5238768" cy="81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6200" tIns="38100" rIns="76200" bIns="38100" spcCol="1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/>
          </a:p>
        </p:txBody>
      </p:sp>
      <p:graphicFrame>
        <p:nvGraphicFramePr>
          <p:cNvPr id="7" name="Object 41">
            <a:extLst>
              <a:ext uri="{FF2B5EF4-FFF2-40B4-BE49-F238E27FC236}">
                <a16:creationId xmlns:a16="http://schemas.microsoft.com/office/drawing/2014/main" xmlns="" id="{03FDC1E2-D9EF-442C-A331-52935035D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3561995"/>
          <a:ext cx="5060950" cy="815975"/>
        </p:xfrm>
        <a:graphic>
          <a:graphicData uri="http://schemas.openxmlformats.org/presentationml/2006/ole">
            <p:oleObj spid="_x0000_s29794" name="Equation" r:id="rId3" imgW="2412720" imgH="393480" progId="">
              <p:embed/>
            </p:oleObj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0228161-97F3-49CB-8F62-478EF1BBC438}"/>
              </a:ext>
            </a:extLst>
          </p:cNvPr>
          <p:cNvSpPr txBox="1"/>
          <p:nvPr/>
        </p:nvSpPr>
        <p:spPr>
          <a:xfrm>
            <a:off x="0" y="4822540"/>
            <a:ext cx="4258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комптонівская</a:t>
            </a:r>
            <a:r>
              <a:rPr lang="ru-RU" sz="2400" dirty="0"/>
              <a:t>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хвилі</a:t>
            </a:r>
            <a:endParaRPr lang="x-none" sz="2400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xmlns="" id="{98EBBF2B-CC71-4928-B7B3-DF514E52FB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87" y="5257800"/>
          <a:ext cx="7772401" cy="914400"/>
        </p:xfrm>
        <a:graphic>
          <a:graphicData uri="http://schemas.openxmlformats.org/presentationml/2006/ole">
            <p:oleObj spid="_x0000_s29795" name="Equation" r:id="rId4" imgW="3886200" imgH="457200" progId="">
              <p:embed/>
            </p:oleObj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3200400" y="228600"/>
            <a:ext cx="2938463" cy="2857500"/>
            <a:chOff x="304800" y="228600"/>
            <a:chExt cx="2938463" cy="2857500"/>
          </a:xfrm>
        </p:grpSpPr>
        <p:pic>
          <p:nvPicPr>
            <p:cNvPr id="9" name="Picture 26" descr="20-12">
              <a:extLst>
                <a:ext uri="{FF2B5EF4-FFF2-40B4-BE49-F238E27FC236}">
                  <a16:creationId xmlns:a16="http://schemas.microsoft.com/office/drawing/2014/main" xmlns="" id="{1B11AD16-E176-4BFF-B766-C92FFE5F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4800" y="228600"/>
              <a:ext cx="2938463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90600" y="12192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400" dirty="0" smtClean="0"/>
                <a:t>0</a:t>
              </a:r>
              <a:endParaRPr lang="uk-U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91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Гіпотеза</a:t>
            </a:r>
            <a:r>
              <a:rPr lang="ru-RU" sz="3600" dirty="0">
                <a:solidFill>
                  <a:srgbClr val="4D4D4D"/>
                </a:solidFill>
              </a:rPr>
              <a:t> де Бройля.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Хвильові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властивості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частинок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Луї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 Бройль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7D31EF9-4213-4B3B-9E82-729F49FBE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299" y="0"/>
            <a:ext cx="1858301" cy="18583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56F8A3-4305-4B56-912A-9B7FCFB69E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0212" y="2221706"/>
            <a:ext cx="2135003" cy="241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F020654-5F0A-473C-B1E6-2F28D7F79897}"/>
              </a:ext>
            </a:extLst>
          </p:cNvPr>
          <p:cNvSpPr txBox="1"/>
          <p:nvPr/>
        </p:nvSpPr>
        <p:spPr>
          <a:xfrm>
            <a:off x="4241443" y="4953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Лестер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Халберт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Джермер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Клінтон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Девісон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55F7F0C8-CEFA-46D5-9C38-4170B1BF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91563" y="1919334"/>
            <a:ext cx="2224888" cy="2716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7795EE53-2410-4191-8F14-B39214E221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2800" y="2221706"/>
            <a:ext cx="1707284" cy="2414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Джордж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Паджет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Томсон</a:t>
            </a:r>
          </a:p>
        </p:txBody>
      </p:sp>
    </p:spTree>
    <p:extLst>
      <p:ext uri="{BB962C8B-B14F-4D97-AF65-F5344CB8AC3E}">
        <p14:creationId xmlns:p14="http://schemas.microsoft.com/office/powerpoint/2010/main" xmlns="" val="30844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xmlns="" id="{7C113033-1375-4AFA-A9FB-C2D81AC0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3290"/>
            <a:ext cx="2748467" cy="26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xmlns="" id="{1DD9DF8D-77CE-409E-ACF2-922B2BE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5923"/>
            <a:ext cx="2743200" cy="26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4961F66-0136-409E-8BA3-FA7BA82980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3426069"/>
            <a:ext cx="3276600" cy="26723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17E28B07-DD0D-4019-A28E-0A48CF385C7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3276600"/>
            <a:ext cx="2909888" cy="27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7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D2EB2EC-3670-472B-A2E6-6E3B557AD8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527"/>
            <a:ext cx="9144000" cy="4840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E052D66-D366-47ED-9347-124A5B5B32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876800"/>
            <a:ext cx="1981200" cy="1981200"/>
          </a:xfrm>
          <a:prstGeom prst="rect">
            <a:avLst/>
          </a:prstGeom>
        </p:spPr>
      </p:pic>
      <p:graphicFrame>
        <p:nvGraphicFramePr>
          <p:cNvPr id="94209" name="Object 1"/>
          <p:cNvGraphicFramePr>
            <a:graphicFrameLocks noChangeAspect="1"/>
          </p:cNvGraphicFramePr>
          <p:nvPr/>
        </p:nvGraphicFramePr>
        <p:xfrm>
          <a:off x="2057400" y="5181600"/>
          <a:ext cx="2205037" cy="1127994"/>
        </p:xfrm>
        <a:graphic>
          <a:graphicData uri="http://schemas.openxmlformats.org/presentationml/2006/ole">
            <p:oleObj spid="_x0000_s94209" name="Формула" r:id="rId5" imgW="1066680" imgH="545760" progId="Equation.3">
              <p:embed/>
            </p:oleObj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5638800" y="5410200"/>
          <a:ext cx="1233488" cy="603250"/>
        </p:xfrm>
        <a:graphic>
          <a:graphicData uri="http://schemas.openxmlformats.org/presentationml/2006/ole">
            <p:oleObj spid="_x0000_s94210" name="Формула" r:id="rId6" imgW="596880" imgH="29196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21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2B67809-0AE9-44FE-A4D2-D8D86D96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381000"/>
            <a:ext cx="4556288" cy="2209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E137AA93-3AC8-47F7-9421-6D8E11CEC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4010801"/>
            <a:ext cx="360997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79F59EC-5850-4424-92C5-51C5CAB2C088}"/>
              </a:ext>
            </a:extLst>
          </p:cNvPr>
          <p:cNvSpPr txBox="1"/>
          <p:nvPr/>
        </p:nvSpPr>
        <p:spPr>
          <a:xfrm>
            <a:off x="175088" y="3168135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/>
              <a:t>формула Вульфа-</a:t>
            </a:r>
            <a:r>
              <a:rPr lang="uk-UA" sz="3600" dirty="0" err="1"/>
              <a:t>Брегів</a:t>
            </a:r>
            <a:r>
              <a:rPr lang="uk-UA" sz="3600" dirty="0"/>
              <a:t>:</a:t>
            </a:r>
            <a:endParaRPr lang="x-none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68018472-990D-45BB-87E4-99126A3F15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3220226"/>
            <a:ext cx="2590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13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EC81F79-5128-4213-A986-3A76AC84A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" y="1447800"/>
            <a:ext cx="4038600" cy="2535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95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схема експерименту </a:t>
            </a:r>
            <a:r>
              <a:rPr lang="uk-UA" sz="2800" dirty="0" err="1"/>
              <a:t>Джермера</a:t>
            </a:r>
            <a:r>
              <a:rPr lang="uk-UA" sz="2800" dirty="0"/>
              <a:t> та </a:t>
            </a:r>
            <a:r>
              <a:rPr lang="uk-UA" sz="2800" dirty="0" err="1"/>
              <a:t>Девісона</a:t>
            </a:r>
            <a:r>
              <a:rPr lang="uk-UA" sz="2800" dirty="0"/>
              <a:t>:</a:t>
            </a:r>
            <a:endParaRPr lang="x-none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01D23C7E-5699-4569-B49F-F0E6BF3E22E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4343400"/>
            <a:ext cx="7391400" cy="13751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2774CED-75CF-4020-9787-26E2E58367B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0" y="1905000"/>
            <a:ext cx="3343275" cy="17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447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79071E-D722-4AD1-83AB-19574DCE61BC}"/>
              </a:ext>
            </a:extLst>
          </p:cNvPr>
          <p:cNvSpPr txBox="1"/>
          <p:nvPr/>
        </p:nvSpPr>
        <p:spPr>
          <a:xfrm>
            <a:off x="304800" y="762000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Томсон, Петро </a:t>
            </a:r>
            <a:r>
              <a:rPr lang="uk-UA" sz="2800" dirty="0" err="1"/>
              <a:t>Тартаковський</a:t>
            </a:r>
            <a:r>
              <a:rPr lang="uk-UA" sz="2800" dirty="0"/>
              <a:t>:</a:t>
            </a:r>
            <a:endParaRPr lang="x-non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56FDCA-07B5-4789-9AD9-C7F5098E08F4}"/>
              </a:ext>
            </a:extLst>
          </p:cNvPr>
          <p:cNvSpPr txBox="1"/>
          <p:nvPr/>
        </p:nvSpPr>
        <p:spPr>
          <a:xfrm>
            <a:off x="307649" y="381000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Л.Біберман</a:t>
            </a:r>
            <a:r>
              <a:rPr lang="uk-UA" sz="2800" dirty="0"/>
              <a:t>, Н. </a:t>
            </a:r>
            <a:r>
              <a:rPr lang="uk-UA" sz="2800" dirty="0" err="1"/>
              <a:t>Сушкін</a:t>
            </a:r>
            <a:r>
              <a:rPr lang="uk-UA" sz="2800" dirty="0"/>
              <a:t>, </a:t>
            </a:r>
            <a:r>
              <a:rPr lang="uk-UA" sz="2800" dirty="0" err="1"/>
              <a:t>В.Фабрикант</a:t>
            </a:r>
            <a:endParaRPr lang="x-none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32F9A4C0-06C0-4559-982A-7F12BF61C2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3962" y="1314528"/>
            <a:ext cx="4270025" cy="234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8258AC-57AE-4A51-AF23-C10C7BB869DA}"/>
              </a:ext>
            </a:extLst>
          </p:cNvPr>
          <p:cNvSpPr txBox="1"/>
          <p:nvPr/>
        </p:nvSpPr>
        <p:spPr>
          <a:xfrm>
            <a:off x="533400" y="4648200"/>
            <a:ext cx="824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7030A0"/>
                </a:solidFill>
              </a:rPr>
              <a:t>хвильові властивості наявні у окремого електрона</a:t>
            </a:r>
            <a:endParaRPr lang="x-none" sz="28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8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5BFEDEE-B878-4060-B1C0-3AEF4F031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1" y="3429000"/>
            <a:ext cx="1603974" cy="226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3B88923-8A44-4C1A-A2A9-9228F2485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2" y="457200"/>
            <a:ext cx="1789938" cy="2057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DF4D5D5A-63C9-40BA-8BE9-BC01A72CC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8400" y="1676400"/>
            <a:ext cx="914400" cy="899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5956B9B4-AE4D-4770-92EC-5555C1914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7140" y="4796181"/>
            <a:ext cx="914400" cy="89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8ACB6D-920B-4DE6-9EC8-0F7127BD9328}"/>
              </a:ext>
            </a:extLst>
          </p:cNvPr>
          <p:cNvSpPr txBox="1"/>
          <p:nvPr/>
        </p:nvSpPr>
        <p:spPr>
          <a:xfrm>
            <a:off x="304800" y="5707673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err="1"/>
              <a:t>Джорж</a:t>
            </a:r>
            <a:r>
              <a:rPr lang="uk-UA" sz="2800" dirty="0"/>
              <a:t> Томсон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595ADE-9051-4FC9-B1FF-50905CB8D642}"/>
              </a:ext>
            </a:extLst>
          </p:cNvPr>
          <p:cNvSpPr txBox="1"/>
          <p:nvPr/>
        </p:nvSpPr>
        <p:spPr>
          <a:xfrm>
            <a:off x="304800" y="2638309"/>
            <a:ext cx="3568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Джозеф Джон Томсон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xmlns="" val="1899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Серіальні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закономірності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атомних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спектрів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Якоб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Бальмер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F020654-5F0A-473C-B1E6-2F28D7F79897}"/>
              </a:ext>
            </a:extLst>
          </p:cNvPr>
          <p:cNvSpPr txBox="1"/>
          <p:nvPr/>
        </p:nvSpPr>
        <p:spPr>
          <a:xfrm>
            <a:off x="4206940" y="5012602"/>
            <a:ext cx="23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Йоганнес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Роберт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Рідберґ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D8F174-E421-498D-8728-70978798B242}"/>
              </a:ext>
            </a:extLst>
          </p:cNvPr>
          <p:cNvSpPr txBox="1"/>
          <p:nvPr/>
        </p:nvSpPr>
        <p:spPr>
          <a:xfrm>
            <a:off x="7173468" y="4944701"/>
            <a:ext cx="145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Вальтер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Рітц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BCECDE71-058C-4414-BA30-DC023EAF8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2200" y="2362200"/>
            <a:ext cx="1783080" cy="2476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A111E978-5DD6-4774-9467-9717F59E6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2702" y="2362200"/>
            <a:ext cx="1956435" cy="24765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BC5516F3-2196-413C-A256-737015C1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29400" y="2347503"/>
            <a:ext cx="239661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201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A7901D9-6429-45AD-9ADA-353655E32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533400"/>
            <a:ext cx="5861113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168EE7-A7C2-490B-BC9B-362EB8DD80FE}"/>
              </a:ext>
            </a:extLst>
          </p:cNvPr>
          <p:cNvSpPr txBox="1"/>
          <p:nvPr/>
        </p:nvSpPr>
        <p:spPr>
          <a:xfrm>
            <a:off x="6400800" y="68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6DEEF9-6FC4-44E1-84DF-BCB8749246B1}"/>
              </a:ext>
            </a:extLst>
          </p:cNvPr>
          <p:cNvSpPr txBox="1"/>
          <p:nvPr/>
        </p:nvSpPr>
        <p:spPr>
          <a:xfrm>
            <a:off x="6324600" y="2422934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878824-0C9B-4B16-998A-D212F576D2B9}"/>
              </a:ext>
            </a:extLst>
          </p:cNvPr>
          <p:cNvSpPr txBox="1"/>
          <p:nvPr/>
        </p:nvSpPr>
        <p:spPr>
          <a:xfrm>
            <a:off x="6400800" y="1292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6B380A-574B-4787-832B-D744B41A3238}"/>
              </a:ext>
            </a:extLst>
          </p:cNvPr>
          <p:cNvSpPr txBox="1"/>
          <p:nvPr/>
        </p:nvSpPr>
        <p:spPr>
          <a:xfrm>
            <a:off x="6400800" y="302989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5EA8F0F-04FC-4E7B-B160-B4B620187BA8}"/>
              </a:ext>
            </a:extLst>
          </p:cNvPr>
          <p:cNvSpPr txBox="1"/>
          <p:nvPr/>
        </p:nvSpPr>
        <p:spPr>
          <a:xfrm>
            <a:off x="6352000" y="1815977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9A0B171-25F2-4F91-97AE-A279A3CCC6B2}"/>
              </a:ext>
            </a:extLst>
          </p:cNvPr>
          <p:cNvSpPr txBox="1"/>
          <p:nvPr/>
        </p:nvSpPr>
        <p:spPr>
          <a:xfrm>
            <a:off x="6352000" y="36368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endParaRPr lang="x-non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92389432-F3B4-4DD4-B052-102EF561F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4396261"/>
            <a:ext cx="4098666" cy="19283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B9B208D-773D-4A5E-B88C-D6417A364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1600" y="4845461"/>
            <a:ext cx="2749561" cy="1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025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F38FC85-D901-4C84-A20C-F6FD8F182E81}"/>
              </a:ext>
            </a:extLst>
          </p:cNvPr>
          <p:cNvSpPr txBox="1"/>
          <p:nvPr/>
        </p:nvSpPr>
        <p:spPr>
          <a:xfrm>
            <a:off x="231107" y="762000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1885, </a:t>
            </a:r>
            <a:r>
              <a:rPr lang="uk-UA" sz="2800" dirty="0" err="1"/>
              <a:t>Бальмер</a:t>
            </a:r>
            <a:endParaRPr lang="x-none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4478422-0AA6-40F1-90F3-611E212BB144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xmlns="" id="{6D8556A4-CE2E-4AB8-891E-64D13273D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04871781"/>
              </p:ext>
            </p:extLst>
          </p:nvPr>
        </p:nvGraphicFramePr>
        <p:xfrm>
          <a:off x="3191050" y="507067"/>
          <a:ext cx="1985963" cy="981075"/>
        </p:xfrm>
        <a:graphic>
          <a:graphicData uri="http://schemas.openxmlformats.org/presentationml/2006/ole">
            <p:oleObj spid="_x0000_s34978" name="Equation" r:id="rId3" imgW="2692080" imgH="1333440" progId="">
              <p:embed/>
            </p:oleObj>
          </a:graphicData>
        </a:graphic>
      </p:graphicFrame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xmlns="" id="{5EBA4378-3449-45D7-ACD1-55283F728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08825235"/>
              </p:ext>
            </p:extLst>
          </p:nvPr>
        </p:nvGraphicFramePr>
        <p:xfrm>
          <a:off x="5725718" y="776654"/>
          <a:ext cx="3238500" cy="381000"/>
        </p:xfrm>
        <a:graphic>
          <a:graphicData uri="http://schemas.openxmlformats.org/presentationml/2006/ole">
            <p:oleObj spid="_x0000_s34979" name="Equation" r:id="rId4" imgW="4940280" imgH="583920" progId="">
              <p:embed/>
            </p:oleObj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xmlns="" id="{C6D91CA9-0518-4C7A-9D2E-D28E6045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48464113"/>
              </p:ext>
            </p:extLst>
          </p:nvPr>
        </p:nvGraphicFramePr>
        <p:xfrm>
          <a:off x="2971800" y="1752600"/>
          <a:ext cx="2492375" cy="952500"/>
        </p:xfrm>
        <a:graphic>
          <a:graphicData uri="http://schemas.openxmlformats.org/presentationml/2006/ole">
            <p:oleObj spid="_x0000_s34980" name="Equation" r:id="rId5" imgW="3377880" imgH="1295280" progId="">
              <p:embed/>
            </p:oleObj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xmlns="" id="{CEA1903F-097A-454C-A4D1-36094EB8F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59141087"/>
              </p:ext>
            </p:extLst>
          </p:nvPr>
        </p:nvGraphicFramePr>
        <p:xfrm>
          <a:off x="6007100" y="1981200"/>
          <a:ext cx="2813050" cy="438150"/>
        </p:xfrm>
        <a:graphic>
          <a:graphicData uri="http://schemas.openxmlformats.org/presentationml/2006/ole">
            <p:oleObj spid="_x0000_s34981" name="Equation" r:id="rId6" imgW="4292280" imgH="672840" progId="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6EC0F0-13A5-488E-96BE-A67BFBFC80E4}"/>
              </a:ext>
            </a:extLst>
          </p:cNvPr>
          <p:cNvSpPr txBox="1"/>
          <p:nvPr/>
        </p:nvSpPr>
        <p:spPr>
          <a:xfrm>
            <a:off x="152400" y="1967240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B6B0C69A-76CA-46BE-93CB-15E48E7DD6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2102609"/>
              </p:ext>
            </p:extLst>
          </p:nvPr>
        </p:nvGraphicFramePr>
        <p:xfrm>
          <a:off x="3054350" y="3171825"/>
          <a:ext cx="2417763" cy="952500"/>
        </p:xfrm>
        <a:graphic>
          <a:graphicData uri="http://schemas.openxmlformats.org/presentationml/2006/ole">
            <p:oleObj spid="_x0000_s34982" name="Equation" r:id="rId7" imgW="3276360" imgH="1295280" progId="">
              <p:embed/>
            </p:oleObj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8B356C-BCB7-4174-A652-5BB6259BB569}"/>
              </a:ext>
            </a:extLst>
          </p:cNvPr>
          <p:cNvSpPr txBox="1"/>
          <p:nvPr/>
        </p:nvSpPr>
        <p:spPr>
          <a:xfrm>
            <a:off x="198869" y="338712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Лаймана</a:t>
            </a:r>
            <a:endParaRPr lang="x-none" sz="2800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xmlns="" id="{C5DE59A8-7A37-4FDF-9FE3-0270055A1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26203856"/>
              </p:ext>
            </p:extLst>
          </p:nvPr>
        </p:nvGraphicFramePr>
        <p:xfrm>
          <a:off x="6248400" y="3486150"/>
          <a:ext cx="1465262" cy="323850"/>
        </p:xfrm>
        <a:graphic>
          <a:graphicData uri="http://schemas.openxmlformats.org/presentationml/2006/ole">
            <p:oleObj spid="_x0000_s34983" name="Equation" r:id="rId8" imgW="2234880" imgH="495000" progId="">
              <p:embed/>
            </p:oleObj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xmlns="" id="{0EDC3E9F-E62A-4E1B-A068-59DAEA82A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38730586"/>
              </p:ext>
            </p:extLst>
          </p:nvPr>
        </p:nvGraphicFramePr>
        <p:xfrm>
          <a:off x="3092450" y="4238625"/>
          <a:ext cx="2465388" cy="952500"/>
        </p:xfrm>
        <a:graphic>
          <a:graphicData uri="http://schemas.openxmlformats.org/presentationml/2006/ole">
            <p:oleObj spid="_x0000_s34984" name="Equation" r:id="rId9" imgW="3340080" imgH="1295280" progId="">
              <p:embed/>
            </p:oleObj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927AE24-4BE3-4594-A9FF-8F7E6CB75B3D}"/>
              </a:ext>
            </a:extLst>
          </p:cNvPr>
          <p:cNvSpPr txBox="1"/>
          <p:nvPr/>
        </p:nvSpPr>
        <p:spPr>
          <a:xfrm>
            <a:off x="260415" y="4453920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Пашена</a:t>
            </a:r>
            <a:endParaRPr lang="x-none" sz="2800" dirty="0"/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xmlns="" id="{A0694341-E981-47DD-ADDF-E7049D768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88312449"/>
              </p:ext>
            </p:extLst>
          </p:nvPr>
        </p:nvGraphicFramePr>
        <p:xfrm>
          <a:off x="6309946" y="4552950"/>
          <a:ext cx="1465262" cy="323850"/>
        </p:xfrm>
        <a:graphic>
          <a:graphicData uri="http://schemas.openxmlformats.org/presentationml/2006/ole">
            <p:oleObj spid="_x0000_s34985" name="Equation" r:id="rId10" imgW="2234880" imgH="495000" progId="">
              <p:embed/>
            </p:oleObj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xmlns="" id="{A937C46D-7804-4F56-ADE3-0622254DC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35672275"/>
              </p:ext>
            </p:extLst>
          </p:nvPr>
        </p:nvGraphicFramePr>
        <p:xfrm>
          <a:off x="3152775" y="5257800"/>
          <a:ext cx="2493963" cy="952500"/>
        </p:xfrm>
        <a:graphic>
          <a:graphicData uri="http://schemas.openxmlformats.org/presentationml/2006/ole">
            <p:oleObj spid="_x0000_s34986" name="Equation" r:id="rId11" imgW="3377880" imgH="1295280" progId="">
              <p:embed/>
            </p:oleObj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C3F2733-266A-4F90-84E2-327094A64C88}"/>
              </a:ext>
            </a:extLst>
          </p:cNvPr>
          <p:cNvSpPr txBox="1"/>
          <p:nvPr/>
        </p:nvSpPr>
        <p:spPr>
          <a:xfrm>
            <a:off x="335569" y="5473750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серія </a:t>
            </a:r>
            <a:r>
              <a:rPr lang="uk-UA" sz="2800" dirty="0" err="1"/>
              <a:t>Брекета</a:t>
            </a:r>
            <a:endParaRPr lang="x-none" sz="2800" dirty="0"/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xmlns="" id="{B72648D7-49AB-4759-BC39-58442F431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75320844"/>
              </p:ext>
            </p:extLst>
          </p:nvPr>
        </p:nvGraphicFramePr>
        <p:xfrm>
          <a:off x="6388100" y="5572125"/>
          <a:ext cx="1457325" cy="323850"/>
        </p:xfrm>
        <a:graphic>
          <a:graphicData uri="http://schemas.openxmlformats.org/presentationml/2006/ole">
            <p:oleObj spid="_x0000_s34987" name="Equation" r:id="rId12" imgW="2222280" imgH="4950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03183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6CD839D-D3A2-4BA0-955D-A98CC9740EC6}"/>
              </a:ext>
            </a:extLst>
          </p:cNvPr>
          <p:cNvSpPr txBox="1"/>
          <p:nvPr/>
        </p:nvSpPr>
        <p:spPr>
          <a:xfrm>
            <a:off x="152400" y="7620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u="sng" dirty="0"/>
              <a:t>водень</a:t>
            </a:r>
            <a:endParaRPr lang="x-none" sz="2800" u="sng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xmlns="" id="{52FBF6D0-CC43-424A-83B4-A2EF04E76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26719109"/>
              </p:ext>
            </p:extLst>
          </p:nvPr>
        </p:nvGraphicFramePr>
        <p:xfrm>
          <a:off x="2833220" y="1537494"/>
          <a:ext cx="2578100" cy="952500"/>
        </p:xfrm>
        <a:graphic>
          <a:graphicData uri="http://schemas.openxmlformats.org/presentationml/2006/ole">
            <p:oleObj spid="_x0000_s35902" name="Equation" r:id="rId3" imgW="3492360" imgH="1295280" progId="">
              <p:embed/>
            </p:oleObj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A095C8F-D60A-4818-8A64-99E909729B24}"/>
              </a:ext>
            </a:extLst>
          </p:cNvPr>
          <p:cNvSpPr txBox="1"/>
          <p:nvPr/>
        </p:nvSpPr>
        <p:spPr>
          <a:xfrm>
            <a:off x="304800" y="838200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узагальнена формула </a:t>
            </a:r>
            <a:r>
              <a:rPr lang="uk-UA" sz="2800" dirty="0" err="1"/>
              <a:t>Бальмера</a:t>
            </a:r>
            <a:endParaRPr lang="x-none" sz="2800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xmlns="" id="{DE693F65-D177-486E-9349-D5862742D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65651528"/>
              </p:ext>
            </p:extLst>
          </p:nvPr>
        </p:nvGraphicFramePr>
        <p:xfrm>
          <a:off x="6019800" y="1839913"/>
          <a:ext cx="2679700" cy="347662"/>
        </p:xfrm>
        <a:graphic>
          <a:graphicData uri="http://schemas.openxmlformats.org/presentationml/2006/ole">
            <p:oleObj spid="_x0000_s35903" name="Equation" r:id="rId4" imgW="4089240" imgH="533160" progId="">
              <p:embed/>
            </p:oleObj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xmlns="" id="{03049074-0D30-410A-8238-144156CC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02805754"/>
              </p:ext>
            </p:extLst>
          </p:nvPr>
        </p:nvGraphicFramePr>
        <p:xfrm>
          <a:off x="533400" y="2819400"/>
          <a:ext cx="1517650" cy="896937"/>
        </p:xfrm>
        <a:graphic>
          <a:graphicData uri="http://schemas.openxmlformats.org/presentationml/2006/ole">
            <p:oleObj spid="_x0000_s35904" name="Equation" r:id="rId5" imgW="2057400" imgH="1218960" progId="">
              <p:embed/>
            </p:oleObj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864947-FFF8-4400-9058-272CC93B854D}"/>
              </a:ext>
            </a:extLst>
          </p:cNvPr>
          <p:cNvSpPr txBox="1"/>
          <p:nvPr/>
        </p:nvSpPr>
        <p:spPr>
          <a:xfrm>
            <a:off x="2590800" y="3006258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терм</a:t>
            </a:r>
            <a:endParaRPr lang="x-non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9D421F3-9218-4045-9782-47DFF4C501E3}"/>
              </a:ext>
            </a:extLst>
          </p:cNvPr>
          <p:cNvSpPr txBox="1"/>
          <p:nvPr/>
        </p:nvSpPr>
        <p:spPr>
          <a:xfrm>
            <a:off x="304800" y="4059236"/>
            <a:ext cx="473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комбінаційний принцип </a:t>
            </a:r>
            <a:r>
              <a:rPr lang="uk-UA" sz="2800" dirty="0" err="1"/>
              <a:t>Рітца</a:t>
            </a:r>
            <a:endParaRPr lang="x-none" sz="2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ACC778A5-1DA7-4616-8B6F-D71C6FFFF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64829478"/>
              </p:ext>
            </p:extLst>
          </p:nvPr>
        </p:nvGraphicFramePr>
        <p:xfrm>
          <a:off x="3524069" y="5064711"/>
          <a:ext cx="2436812" cy="392113"/>
        </p:xfrm>
        <a:graphic>
          <a:graphicData uri="http://schemas.openxmlformats.org/presentationml/2006/ole">
            <p:oleObj spid="_x0000_s35905" name="Equation" r:id="rId6" imgW="3301920" imgH="53316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52344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68769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Досліди</a:t>
            </a:r>
            <a:r>
              <a:rPr lang="ru-RU" sz="3600" dirty="0">
                <a:solidFill>
                  <a:srgbClr val="4D4D4D"/>
                </a:solidFill>
              </a:rPr>
              <a:t> Резерфорда та </a:t>
            </a:r>
            <a:r>
              <a:rPr lang="ru-RU" sz="3600" dirty="0" err="1">
                <a:solidFill>
                  <a:srgbClr val="4D4D4D"/>
                </a:solidFill>
              </a:rPr>
              <a:t>ядерна</a:t>
            </a:r>
            <a:r>
              <a:rPr lang="ru-RU" sz="3600" dirty="0">
                <a:solidFill>
                  <a:srgbClr val="4D4D4D"/>
                </a:solidFill>
              </a:rPr>
              <a:t>  модель атома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Ерне́ст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Ре́зерфорд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F020654-5F0A-473C-B1E6-2F28D7F79897}"/>
              </a:ext>
            </a:extLst>
          </p:cNvPr>
          <p:cNvSpPr txBox="1"/>
          <p:nvPr/>
        </p:nvSpPr>
        <p:spPr>
          <a:xfrm>
            <a:off x="4378859" y="49530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Ві́льям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лорд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Ке́львін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D8F174-E421-498D-8728-70978798B242}"/>
              </a:ext>
            </a:extLst>
          </p:cNvPr>
          <p:cNvSpPr txBox="1"/>
          <p:nvPr/>
        </p:nvSpPr>
        <p:spPr>
          <a:xfrm>
            <a:off x="7005119" y="4953000"/>
            <a:ext cx="1996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Джо́зеф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То́мсон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8ADB1FB-7772-469E-A514-914FC7251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919334" cy="191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E39E30B1-8716-4EC5-B260-512558C5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7831" y="2362200"/>
            <a:ext cx="1876425" cy="2438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08BB59A9-A615-4359-893A-B49488E6F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2315132"/>
            <a:ext cx="1699034" cy="24803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9A5EE738-EE4D-479B-8CC8-5652B306D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05119" y="2336179"/>
            <a:ext cx="1699034" cy="2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43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xmlns="" id="{4693CEB3-F120-4ACE-9790-8622A6EDB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86680673"/>
              </p:ext>
            </p:extLst>
          </p:nvPr>
        </p:nvGraphicFramePr>
        <p:xfrm>
          <a:off x="7391400" y="727620"/>
          <a:ext cx="1092200" cy="533400"/>
        </p:xfrm>
        <a:graphic>
          <a:graphicData uri="http://schemas.openxmlformats.org/presentationml/2006/ole">
            <p:oleObj spid="_x0000_s11524" name="Equation" r:id="rId3" imgW="1091880" imgH="533160" progId="">
              <p:embed/>
            </p:oleObj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EAB11F3-8FA1-4FFA-8AE9-4AAA97209E96}"/>
              </a:ext>
            </a:extLst>
          </p:cNvPr>
          <p:cNvSpPr txBox="1"/>
          <p:nvPr/>
        </p:nvSpPr>
        <p:spPr>
          <a:xfrm>
            <a:off x="457200" y="609600"/>
            <a:ext cx="5783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об</a:t>
            </a:r>
            <a:r>
              <a:rPr lang="en-US" sz="4400" dirty="0"/>
              <a:t>’</a:t>
            </a:r>
            <a:r>
              <a:rPr lang="uk-UA" sz="4400" dirty="0"/>
              <a:t>ємна густина енергії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xmlns="" id="{EFB4B591-06D1-475C-A100-D2AE7193D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77445374"/>
              </p:ext>
            </p:extLst>
          </p:nvPr>
        </p:nvGraphicFramePr>
        <p:xfrm>
          <a:off x="1143000" y="2921000"/>
          <a:ext cx="1638300" cy="584200"/>
        </p:xfrm>
        <a:graphic>
          <a:graphicData uri="http://schemas.openxmlformats.org/presentationml/2006/ole">
            <p:oleObj spid="_x0000_s11525" name="Equation" r:id="rId4" imgW="1638000" imgH="583920" progId="">
              <p:embed/>
            </p:oleObj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xmlns="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57014611"/>
              </p:ext>
            </p:extLst>
          </p:nvPr>
        </p:nvGraphicFramePr>
        <p:xfrm>
          <a:off x="1143000" y="4648200"/>
          <a:ext cx="6315075" cy="1363663"/>
        </p:xfrm>
        <a:graphic>
          <a:graphicData uri="http://schemas.openxmlformats.org/presentationml/2006/ole">
            <p:oleObj spid="_x0000_s11526" name="Equation" r:id="rId5" imgW="7175160" imgH="1549080" progId="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C31B52D-FC83-4CB2-BC24-22FB4EC2ECF3}"/>
              </a:ext>
            </a:extLst>
          </p:cNvPr>
          <p:cNvSpPr txBox="1"/>
          <p:nvPr/>
        </p:nvSpPr>
        <p:spPr>
          <a:xfrm>
            <a:off x="440108" y="20574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спектральна густина енергії</a:t>
            </a:r>
            <a:endParaRPr lang="x-none" sz="4400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xmlns="" id="{A9276CEB-1932-4E0C-84B9-7DCC8606E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76682673"/>
              </p:ext>
            </p:extLst>
          </p:nvPr>
        </p:nvGraphicFramePr>
        <p:xfrm>
          <a:off x="5613400" y="2921000"/>
          <a:ext cx="1663700" cy="584200"/>
        </p:xfrm>
        <a:graphic>
          <a:graphicData uri="http://schemas.openxmlformats.org/presentationml/2006/ole">
            <p:oleObj spid="_x0000_s11527" name="Equation" r:id="rId6" imgW="1663560" imgH="583920" progId="">
              <p:embed/>
            </p:oleObj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xmlns="" id="{1796430B-A7ED-46B0-8D66-DFC368F21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56423348"/>
              </p:ext>
            </p:extLst>
          </p:nvPr>
        </p:nvGraphicFramePr>
        <p:xfrm>
          <a:off x="1335518" y="3718746"/>
          <a:ext cx="1435100" cy="369780"/>
        </p:xfrm>
        <a:graphic>
          <a:graphicData uri="http://schemas.openxmlformats.org/presentationml/2006/ole">
            <p:oleObj spid="_x0000_s11528" name="Equation" r:id="rId7" imgW="2070000" imgH="533160" progId="">
              <p:embed/>
            </p:oleObj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xmlns="" id="{0A4C6055-6055-4BE6-8D33-66F58A2D8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28766245"/>
              </p:ext>
            </p:extLst>
          </p:nvPr>
        </p:nvGraphicFramePr>
        <p:xfrm>
          <a:off x="5816600" y="3671888"/>
          <a:ext cx="1460500" cy="368300"/>
        </p:xfrm>
        <a:graphic>
          <a:graphicData uri="http://schemas.openxmlformats.org/presentationml/2006/ole">
            <p:oleObj spid="_x0000_s11529" name="Equation" r:id="rId8" imgW="2108160" imgH="533160" progId="">
              <p:embed/>
            </p:oleObj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DFC92639-9CA6-4D02-ABB0-44BCAE3195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7500" y="1379406"/>
            <a:ext cx="825730" cy="8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3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xmlns="" id="{2328A696-EBAA-468B-BB58-C5D3AF64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802731" cy="28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xmlns="" id="{C73E64D1-F0D4-4ACC-8834-DC680AA5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uk-UA" altLang="x-none" sz="1800" dirty="0">
                <a:solidFill>
                  <a:srgbClr val="800080"/>
                </a:solidFill>
              </a:rPr>
              <a:t>1902 р. У. Томсон (лорд Кельвін) висунув припущення, що  атом є згустком позитивно зарядженої матерії, всередині якої рівномірно розподілені  електрони (кекс з ізюмом). </a:t>
            </a:r>
          </a:p>
        </p:txBody>
      </p:sp>
    </p:spTree>
    <p:extLst>
      <p:ext uri="{BB962C8B-B14F-4D97-AF65-F5344CB8AC3E}">
        <p14:creationId xmlns:p14="http://schemas.microsoft.com/office/powerpoint/2010/main" xmlns="" val="90554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xmlns="" id="{CD17514E-E9D6-4D1A-AF4F-FB3FC413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80009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1903 р.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uk-UA" altLang="x-none" sz="1800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Дж</a:t>
            </a:r>
            <a:r>
              <a:rPr lang="uk-UA" altLang="x-none" sz="1800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Томсон детально розвиває цю модель. Він вважає, що електрони всередині  позитивно зарядженої кулі містяться у одній площині та утворюють  концентричні кільця.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xmlns="" id="{F1DD85A7-B653-4E16-92BC-B2DFD6AB1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4805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9371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256B1A57-A62D-444B-BC51-FFB2E14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55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DA12BCB-6C38-4547-AB31-A71A5688F81B}"/>
              </a:ext>
            </a:extLst>
          </p:cNvPr>
          <p:cNvSpPr txBox="1"/>
          <p:nvPr/>
        </p:nvSpPr>
        <p:spPr>
          <a:xfrm>
            <a:off x="762000" y="591933"/>
            <a:ext cx="708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1903 р. Філіп фон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800080"/>
                </a:solidFill>
                <a:latin typeface="Verdana" panose="020B0604030504040204" pitchFamily="34" charset="0"/>
              </a:rPr>
              <a:t>Лєнард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створив модель, у якій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протилежні заряди у атомі не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існують </a:t>
            </a:r>
            <a:r>
              <a:rPr lang="en-US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800080"/>
                </a:solidFill>
                <a:latin typeface="Verdana" panose="020B0604030504040204" pitchFamily="34" charset="0"/>
              </a:rPr>
              <a:t>окремо  </a:t>
            </a:r>
          </a:p>
        </p:txBody>
      </p:sp>
    </p:spTree>
    <p:extLst>
      <p:ext uri="{BB962C8B-B14F-4D97-AF65-F5344CB8AC3E}">
        <p14:creationId xmlns:p14="http://schemas.microsoft.com/office/powerpoint/2010/main" xmlns="" val="36653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E7AA12-F0FE-4113-A119-D5763C606F81}"/>
              </a:ext>
            </a:extLst>
          </p:cNvPr>
          <p:cNvSpPr txBox="1"/>
          <p:nvPr/>
        </p:nvSpPr>
        <p:spPr>
          <a:xfrm>
            <a:off x="609600" y="4572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1904р.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Хантаро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 err="1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Нагаока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запропонував модель, в якій атом подібний</a:t>
            </a:r>
            <a:r>
              <a:rPr lang="en-US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uk-UA" altLang="x-none" b="1" dirty="0">
                <a:solidFill>
                  <a:srgbClr val="3333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 планети Сатурн</a:t>
            </a:r>
            <a:endParaRPr lang="x-none" b="1" dirty="0">
              <a:solidFill>
                <a:srgbClr val="3333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xmlns="" id="{9CF4FFBF-15B3-462C-B4A2-76099D3DE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38427"/>
            <a:ext cx="4419600" cy="29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9731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3D6B88-F66A-4103-B1D4-15B7711E4D0D}"/>
              </a:ext>
            </a:extLst>
          </p:cNvPr>
          <p:cNvSpPr>
            <a:spLocks noGrp="1"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Дослід Резерфорда 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C2AAD880-B95E-4905-A000-5B19AAC2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295400"/>
            <a:ext cx="3819736" cy="4862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A91BB8E6-E8DA-408C-9E4B-AC0F08884F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315016"/>
            <a:ext cx="3927869" cy="23233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197FD42B-FDEF-43EE-8B10-576313AEC2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26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569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34DC7A36-9C1D-4601-A843-0C734ACF96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4025" y="1219200"/>
            <a:ext cx="3600450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098B7A1F-119E-4079-B74F-FB6431F82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8937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273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2365F73-4DC3-44BC-AC95-A001F8DB570A}"/>
              </a:ext>
            </a:extLst>
          </p:cNvPr>
          <p:cNvSpPr>
            <a:spLocks noGrp="1"/>
          </p:cNvSpPr>
          <p:nvPr/>
        </p:nvSpPr>
        <p:spPr>
          <a:xfrm>
            <a:off x="609600" y="409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Ядерна модель атома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xmlns="" id="{77628350-82DE-438C-A172-8C9BEA309747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4543428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Планетарна модель</a:t>
            </a:r>
          </a:p>
          <a:p>
            <a:r>
              <a:rPr lang="uk-UA" dirty="0"/>
              <a:t>Заряд ядра </a:t>
            </a:r>
            <a:r>
              <a:rPr lang="en-US" dirty="0"/>
              <a:t>q=</a:t>
            </a:r>
            <a:r>
              <a:rPr lang="en-US" dirty="0" err="1"/>
              <a:t>Z</a:t>
            </a:r>
            <a:r>
              <a:rPr lang="en-US" dirty="0" err="1">
                <a:sym typeface="Symbol"/>
              </a:rPr>
              <a:t>q</a:t>
            </a:r>
            <a:r>
              <a:rPr lang="en-US" baseline="-25000" dirty="0" err="1">
                <a:sym typeface="Symbol"/>
              </a:rPr>
              <a:t>e</a:t>
            </a:r>
            <a:r>
              <a:rPr lang="en-US" dirty="0">
                <a:sym typeface="Symbol"/>
              </a:rPr>
              <a:t> </a:t>
            </a:r>
            <a:endParaRPr lang="uk-UA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pPr>
              <a:buNone/>
            </a:pPr>
            <a:r>
              <a:rPr lang="uk-UA" dirty="0">
                <a:sym typeface="Symbol"/>
              </a:rPr>
              <a:t>(</a:t>
            </a:r>
            <a:r>
              <a:rPr lang="en-US" dirty="0">
                <a:sym typeface="Symbol"/>
              </a:rPr>
              <a:t>Z</a:t>
            </a:r>
            <a:r>
              <a:rPr lang="uk-UA" dirty="0">
                <a:sym typeface="Symbol"/>
              </a:rPr>
              <a:t> – порядковий номер хімічного елемента)</a:t>
            </a:r>
          </a:p>
          <a:p>
            <a:pPr>
              <a:buNone/>
            </a:pP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Розміри 10</a:t>
            </a:r>
            <a:r>
              <a:rPr lang="uk-UA" baseline="30000" dirty="0">
                <a:sym typeface="Symbol"/>
              </a:rPr>
              <a:t>-15 </a:t>
            </a:r>
            <a:r>
              <a:rPr lang="uk-UA" dirty="0">
                <a:sym typeface="Symbol"/>
              </a:rPr>
              <a:t> - 10</a:t>
            </a:r>
            <a:r>
              <a:rPr lang="uk-UA" baseline="30000" dirty="0">
                <a:sym typeface="Symbol"/>
              </a:rPr>
              <a:t>-14</a:t>
            </a:r>
            <a:r>
              <a:rPr lang="uk-UA" dirty="0">
                <a:sym typeface="Symbol"/>
              </a:rPr>
              <a:t> м</a:t>
            </a:r>
            <a:r>
              <a:rPr lang="uk-UA" baseline="30000" dirty="0">
                <a:sym typeface="Symbol"/>
              </a:rPr>
              <a:t>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52C8303-49ED-4C36-A719-05043498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0" y="1579306"/>
            <a:ext cx="2764536" cy="34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39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7DBF24A5-A743-47FA-A858-50BBEBF57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133600"/>
            <a:ext cx="3567122" cy="356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A73D7E9-17D3-4D3D-9191-CAD549EC5895}"/>
              </a:ext>
            </a:extLst>
          </p:cNvPr>
          <p:cNvSpPr txBox="1"/>
          <p:nvPr/>
        </p:nvSpPr>
        <p:spPr>
          <a:xfrm>
            <a:off x="304800" y="762000"/>
            <a:ext cx="8305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uk-UA" altLang="x-none" sz="4400" dirty="0">
                <a:latin typeface="+mj-lt"/>
                <a:ea typeface="+mj-ea"/>
                <a:cs typeface="+mj-cs"/>
              </a:rPr>
              <a:t>Нестабільність атома Резерфорда </a:t>
            </a:r>
            <a:endParaRPr lang="ru-RU" altLang="x-none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xmlns="" id="{EF6581D4-0A69-47A6-919F-297F0672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91072697"/>
              </p:ext>
            </p:extLst>
          </p:nvPr>
        </p:nvGraphicFramePr>
        <p:xfrm>
          <a:off x="5702300" y="3810000"/>
          <a:ext cx="2070100" cy="571500"/>
        </p:xfrm>
        <a:graphic>
          <a:graphicData uri="http://schemas.openxmlformats.org/presentationml/2006/ole">
            <p:oleObj spid="_x0000_s36880" name="Equation" r:id="rId4" imgW="2070000" imgH="57132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6477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06440" y="529557"/>
            <a:ext cx="66294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Постулати</a:t>
            </a:r>
            <a:r>
              <a:rPr lang="ru-RU" sz="3600" dirty="0">
                <a:solidFill>
                  <a:srgbClr val="4D4D4D"/>
                </a:solidFill>
              </a:rPr>
              <a:t> Бора.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Борівська</a:t>
            </a:r>
            <a:r>
              <a:rPr lang="ru-RU" sz="3600" dirty="0">
                <a:solidFill>
                  <a:srgbClr val="4D4D4D"/>
                </a:solidFill>
              </a:rPr>
              <a:t> модель атома </a:t>
            </a:r>
            <a:r>
              <a:rPr lang="ru-RU" sz="3600" dirty="0" err="1">
                <a:solidFill>
                  <a:srgbClr val="4D4D4D"/>
                </a:solidFill>
              </a:rPr>
              <a:t>водню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998D4B-B237-4413-ABCC-A1DAEFD7FABE}"/>
              </a:ext>
            </a:extLst>
          </p:cNvPr>
          <p:cNvSpPr txBox="1"/>
          <p:nvPr/>
        </p:nvSpPr>
        <p:spPr>
          <a:xfrm>
            <a:off x="2133600" y="5029200"/>
            <a:ext cx="222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Нільс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Ге́нрик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Дави́д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9C23F0B-D219-4FCA-8E89-D9FA48AF6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828800" cy="1828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41DBED83-813E-4749-A1D7-2AC9EC26D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55020" y="1981200"/>
            <a:ext cx="1982047" cy="27872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5AB2D674-CAE8-4FE8-B9B5-2D88BD9DC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2590800"/>
            <a:ext cx="2151888" cy="21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178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09AF977-75DB-41B2-900A-B7E83B4219B9}"/>
              </a:ext>
            </a:extLst>
          </p:cNvPr>
          <p:cNvSpPr>
            <a:spLocks noGrp="1"/>
          </p:cNvSpPr>
          <p:nvPr/>
        </p:nvSpPr>
        <p:spPr>
          <a:xfrm>
            <a:off x="228600" y="152400"/>
            <a:ext cx="822960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xmlns="" id="{6E11E722-CBE4-49F0-91D0-6046F1DAD50C}"/>
              </a:ext>
            </a:extLst>
          </p:cNvPr>
          <p:cNvSpPr>
            <a:spLocks noGrp="1"/>
          </p:cNvSpPr>
          <p:nvPr/>
        </p:nvSpPr>
        <p:spPr>
          <a:xfrm>
            <a:off x="228600" y="1152532"/>
            <a:ext cx="8610600" cy="2276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uk-UA" sz="2800" dirty="0"/>
              <a:t>(Постулат стаціонарних станів): </a:t>
            </a:r>
            <a:r>
              <a:rPr lang="uk-UA" sz="2800" i="1" dirty="0"/>
              <a:t>Існують</a:t>
            </a:r>
            <a:r>
              <a:rPr lang="en-US" sz="2800" i="1" dirty="0"/>
              <a:t> </a:t>
            </a:r>
            <a:r>
              <a:rPr lang="uk-UA" sz="2800" i="1" dirty="0"/>
              <a:t>стаціонарні стани атома в яких він не</a:t>
            </a:r>
            <a:r>
              <a:rPr lang="en-US" sz="2800" i="1" dirty="0"/>
              <a:t> </a:t>
            </a:r>
            <a:r>
              <a:rPr lang="uk-UA" sz="2800" i="1" dirty="0"/>
              <a:t>випромінює енергії.</a:t>
            </a:r>
            <a:r>
              <a:rPr lang="en-US" sz="2800" i="1" dirty="0"/>
              <a:t> </a:t>
            </a:r>
            <a:r>
              <a:rPr lang="uk-UA" sz="2800" i="1" dirty="0"/>
              <a:t>В стаціонарних</a:t>
            </a:r>
            <a:r>
              <a:rPr lang="en-US" sz="2800" i="1" dirty="0"/>
              <a:t> </a:t>
            </a:r>
            <a:r>
              <a:rPr lang="uk-UA" sz="2800" i="1" dirty="0"/>
              <a:t>станах атома, електрон, який рухається по</a:t>
            </a:r>
            <a:r>
              <a:rPr lang="en-US" sz="2800" i="1" dirty="0"/>
              <a:t> </a:t>
            </a:r>
            <a:r>
              <a:rPr lang="uk-UA" sz="2800" i="1" dirty="0"/>
              <a:t>коловій орбіталі, повинен мати дискретне</a:t>
            </a:r>
            <a:r>
              <a:rPr lang="en-US" sz="2800" i="1" dirty="0"/>
              <a:t> </a:t>
            </a:r>
            <a:r>
              <a:rPr lang="uk-UA" sz="2800" i="1" dirty="0"/>
              <a:t>значення моменту імпульсу</a:t>
            </a:r>
            <a:endParaRPr lang="ru-RU" sz="2800" i="1" dirty="0"/>
          </a:p>
          <a:p>
            <a:pPr marL="571500" indent="-571500" algn="just">
              <a:buNone/>
            </a:pPr>
            <a:endParaRPr lang="uk-UA" sz="2800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C01CC515-72C5-4193-9518-63EA41FFF4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3625" y="3886200"/>
            <a:ext cx="40195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740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xmlns="" id="{4693CEB3-F120-4ACE-9790-8622A6EDB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457200"/>
          <a:ext cx="1663700" cy="1168400"/>
        </p:xfrm>
        <a:graphic>
          <a:graphicData uri="http://schemas.openxmlformats.org/presentationml/2006/ole">
            <p:oleObj spid="_x0000_s32910" name="Equation" r:id="rId3" imgW="1664404" imgH="1168962" progId="">
              <p:embed/>
            </p:oleObj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EAB11F3-8FA1-4FFA-8AE9-4AAA97209E96}"/>
              </a:ext>
            </a:extLst>
          </p:cNvPr>
          <p:cNvSpPr txBox="1"/>
          <p:nvPr/>
        </p:nvSpPr>
        <p:spPr>
          <a:xfrm>
            <a:off x="3048000" y="121849"/>
            <a:ext cx="3471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/>
              <a:t>енергетична світність</a:t>
            </a:r>
            <a:endParaRPr lang="x-none" sz="4400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xmlns="" id="{EFB4B591-06D1-475C-A100-D2AE7193D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9019" y="1803400"/>
          <a:ext cx="2895600" cy="1168400"/>
        </p:xfrm>
        <a:graphic>
          <a:graphicData uri="http://schemas.openxmlformats.org/presentationml/2006/ole">
            <p:oleObj spid="_x0000_s32911" name="Equation" r:id="rId4" imgW="2895600" imgH="1168400" progId="">
              <p:embed/>
            </p:oleObj>
          </a:graphicData>
        </a:graphic>
      </p:graphicFrame>
      <p:pic>
        <p:nvPicPr>
          <p:cNvPr id="5" name="Picture 12">
            <a:extLst>
              <a:ext uri="{FF2B5EF4-FFF2-40B4-BE49-F238E27FC236}">
                <a16:creationId xmlns:a16="http://schemas.microsoft.com/office/drawing/2014/main" xmlns="" id="{E9CC1F79-21E3-4DE2-B126-5B0633DD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856" y="3784694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xmlns="" id="{0D807914-403E-4C53-9432-7FB1588D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42082761"/>
              </p:ext>
            </p:extLst>
          </p:nvPr>
        </p:nvGraphicFramePr>
        <p:xfrm>
          <a:off x="5242337" y="3417216"/>
          <a:ext cx="3653807" cy="1363194"/>
        </p:xfrm>
        <a:graphic>
          <a:graphicData uri="http://schemas.openxmlformats.org/presentationml/2006/ole">
            <p:oleObj spid="_x0000_s32912" name="Equation" r:id="rId6" imgW="4152900" imgH="1549400" progId="">
              <p:embed/>
            </p:oleObj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E9CECD-AD30-4619-8511-DD983E26D2A2}"/>
              </a:ext>
            </a:extLst>
          </p:cNvPr>
          <p:cNvSpPr txBox="1"/>
          <p:nvPr/>
        </p:nvSpPr>
        <p:spPr>
          <a:xfrm>
            <a:off x="247856" y="1800895"/>
            <a:ext cx="514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/>
              <a:t>спектральна густина енергетичної світності</a:t>
            </a:r>
            <a:endParaRPr lang="x-none" sz="3600" dirty="0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xmlns="" id="{C48BCCF6-9DEE-40FE-841F-6F15645DB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0431158"/>
              </p:ext>
            </p:extLst>
          </p:nvPr>
        </p:nvGraphicFramePr>
        <p:xfrm>
          <a:off x="4990123" y="5009975"/>
          <a:ext cx="2635250" cy="1025525"/>
        </p:xfrm>
        <a:graphic>
          <a:graphicData uri="http://schemas.openxmlformats.org/presentationml/2006/ole">
            <p:oleObj spid="_x0000_s32913" name="Equation" r:id="rId7" imgW="2997000" imgH="1168200" progId="">
              <p:embed/>
            </p:oleObj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6B5F76B-E034-4FEA-BAA2-19BDAE9907D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856" y="194844"/>
            <a:ext cx="2523077" cy="1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07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01D7897-8898-48F6-B240-42354B58E68A}"/>
              </a:ext>
            </a:extLst>
          </p:cNvPr>
          <p:cNvSpPr txBox="1">
            <a:spLocks/>
          </p:cNvSpPr>
          <p:nvPr/>
        </p:nvSpPr>
        <p:spPr>
          <a:xfrm>
            <a:off x="428221" y="-2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ІІ постулат Бора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xmlns="" id="{BA142041-4B0E-4138-91A3-168831B38B5F}"/>
              </a:ext>
            </a:extLst>
          </p:cNvPr>
          <p:cNvSpPr txBox="1">
            <a:spLocks/>
          </p:cNvSpPr>
          <p:nvPr/>
        </p:nvSpPr>
        <p:spPr>
          <a:xfrm>
            <a:off x="471055" y="950087"/>
            <a:ext cx="8491566" cy="16954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800" i="1" dirty="0">
                <a:solidFill>
                  <a:schemeClr val="tx1"/>
                </a:solidFill>
              </a:rPr>
              <a:t>(Постулат частот): При переході атома з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одного стаціонарного стану в інший атом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uk-UA" sz="2800" i="1" dirty="0">
                <a:solidFill>
                  <a:schemeClr val="tx1"/>
                </a:solidFill>
              </a:rPr>
              <a:t>випромінює або поглинає квант енергії</a:t>
            </a:r>
            <a:r>
              <a:rPr lang="en-US" sz="2800" i="1" dirty="0">
                <a:solidFill>
                  <a:schemeClr val="tx1"/>
                </a:solidFill>
              </a:rPr>
              <a:t>,</a:t>
            </a:r>
            <a:r>
              <a:rPr lang="uk-UA" sz="2800" i="1" dirty="0">
                <a:solidFill>
                  <a:schemeClr val="tx1"/>
                </a:solidFill>
              </a:rPr>
              <a:t> частота якого визначається з умови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E51C337-3780-47A2-8AAC-2E4284FAD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6800" y="3089982"/>
            <a:ext cx="3998447" cy="983993"/>
          </a:xfrm>
          <a:prstGeom prst="rect">
            <a:avLst/>
          </a:prstGeom>
        </p:spPr>
      </p:pic>
      <p:grpSp>
        <p:nvGrpSpPr>
          <p:cNvPr id="6" name="Group 0">
            <a:extLst>
              <a:ext uri="{FF2B5EF4-FFF2-40B4-BE49-F238E27FC236}">
                <a16:creationId xmlns:a16="http://schemas.microsoft.com/office/drawing/2014/main" xmlns="" id="{3A1CB3DA-8A78-4730-B063-AEC13FF620F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429000"/>
            <a:ext cx="5334000" cy="3000286"/>
            <a:chOff x="1020" y="1305"/>
            <a:chExt cx="4038" cy="26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xmlns="" id="{155E3F5A-ABC9-4123-B7C5-AB2E54BB07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xmlns="" id="{FED7F7DA-9130-40CE-9B59-A295984C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xmlns="" id="{6FBDB3BE-9784-48C9-9F1D-CCABB284C7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xmlns="" id="{0F4613C8-F330-4884-862E-46A4D08A1E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xmlns="" id="{979D9D73-3C4F-4FE2-AFD9-A74F2806FB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xmlns="" id="{388FCADE-F762-401C-8134-FA8D061F8E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xmlns="" id="{595D42EE-1172-4538-8664-7BC3D73D9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8" y="178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xmlns="" id="{2D9A07F4-F79D-450E-89E1-94DB591C7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xmlns="" id="{B2A5FF98-AD9E-42DF-B44D-7D228DE559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13" y="2951"/>
              <a:ext cx="95" cy="95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xmlns="" id="{65AC964D-9CC0-4D4B-84FC-E8B66142A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4" y="3170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xmlns="" id="{8A5083C5-3C7C-401A-9CDF-40B0C78966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4" y="1872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xmlns="" id="{8D3CE298-B729-4498-B663-E212780A19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7507351" flipH="1">
              <a:off x="2408" y="3046"/>
              <a:ext cx="81" cy="109"/>
            </a:xfrm>
            <a:prstGeom prst="line">
              <a:avLst/>
            </a:prstGeom>
            <a:noFill/>
            <a:ln w="28575">
              <a:solidFill>
                <a:srgbClr val="993366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x-none"/>
            </a:p>
          </p:txBody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xmlns="" id="{9DCF5811-4124-4336-9144-2282497CA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1959"/>
              <a:ext cx="521" cy="114"/>
              <a:chOff x="6671" y="2914"/>
              <a:chExt cx="775" cy="169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xmlns="" id="{78F0F8A1-D5C5-4747-99F8-3642A9FB6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9" name="Line 17">
                <a:extLst>
                  <a:ext uri="{FF2B5EF4-FFF2-40B4-BE49-F238E27FC236}">
                    <a16:creationId xmlns:a16="http://schemas.microsoft.com/office/drawing/2014/main" xmlns="" id="{788DE915-A1E9-4267-9BD5-1C08455A3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xmlns="" id="{1510B49C-7F95-4C27-AFCC-EDDF37B4360F}"/>
                </a:ext>
              </a:extLst>
            </p:cNvPr>
            <p:cNvGrpSpPr>
              <a:grpSpLocks/>
            </p:cNvGrpSpPr>
            <p:nvPr/>
          </p:nvGrpSpPr>
          <p:grpSpPr bwMode="auto">
            <a:xfrm rot="11591257">
              <a:off x="2555" y="2947"/>
              <a:ext cx="522" cy="113"/>
              <a:chOff x="6671" y="2914"/>
              <a:chExt cx="775" cy="169"/>
            </a:xfrm>
          </p:grpSpPr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xmlns="" id="{2AFB684F-527C-44EC-9878-A5D0B4F7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1" y="2914"/>
                <a:ext cx="604" cy="169"/>
              </a:xfrm>
              <a:custGeom>
                <a:avLst/>
                <a:gdLst>
                  <a:gd name="T0" fmla="*/ 0 w 1142"/>
                  <a:gd name="T1" fmla="*/ 327 h 337"/>
                  <a:gd name="T2" fmla="*/ 240 w 1142"/>
                  <a:gd name="T3" fmla="*/ 0 h 337"/>
                  <a:gd name="T4" fmla="*/ 480 w 1142"/>
                  <a:gd name="T5" fmla="*/ 327 h 337"/>
                  <a:gd name="T6" fmla="*/ 720 w 1142"/>
                  <a:gd name="T7" fmla="*/ 0 h 337"/>
                  <a:gd name="T8" fmla="*/ 960 w 1142"/>
                  <a:gd name="T9" fmla="*/ 327 h 337"/>
                  <a:gd name="T10" fmla="*/ 1142 w 1142"/>
                  <a:gd name="T11" fmla="*/ 6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2" h="337">
                    <a:moveTo>
                      <a:pt x="0" y="327"/>
                    </a:moveTo>
                    <a:cubicBezTo>
                      <a:pt x="80" y="164"/>
                      <a:pt x="160" y="0"/>
                      <a:pt x="240" y="0"/>
                    </a:cubicBezTo>
                    <a:cubicBezTo>
                      <a:pt x="320" y="0"/>
                      <a:pt x="400" y="327"/>
                      <a:pt x="480" y="327"/>
                    </a:cubicBezTo>
                    <a:cubicBezTo>
                      <a:pt x="560" y="327"/>
                      <a:pt x="640" y="0"/>
                      <a:pt x="720" y="0"/>
                    </a:cubicBezTo>
                    <a:cubicBezTo>
                      <a:pt x="800" y="0"/>
                      <a:pt x="890" y="317"/>
                      <a:pt x="960" y="327"/>
                    </a:cubicBezTo>
                    <a:cubicBezTo>
                      <a:pt x="1030" y="337"/>
                      <a:pt x="1104" y="116"/>
                      <a:pt x="1142" y="61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7" name="Line 20">
                <a:extLst>
                  <a:ext uri="{FF2B5EF4-FFF2-40B4-BE49-F238E27FC236}">
                    <a16:creationId xmlns:a16="http://schemas.microsoft.com/office/drawing/2014/main" xmlns="" id="{5DC7E8E5-3960-4C3D-B05B-35F186A2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5" y="2947"/>
                <a:ext cx="181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xmlns="" id="{6D3F1D23-9E7F-4640-B554-C88FB040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2886"/>
              <a:ext cx="1906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Поглинання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b="0" dirty="0">
                <a:latin typeface="Arial" panose="020B0604020202020204" pitchFamily="34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xmlns="" id="{C91752F9-8278-45C5-86CD-ECA2EEDC2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888"/>
              <a:ext cx="1939" cy="2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ru-RU" altLang="x-none" sz="1800" i="1" dirty="0" err="1">
                  <a:solidFill>
                    <a:srgbClr val="FF00FF"/>
                  </a:solidFill>
                  <a:latin typeface="Arial" panose="020B0604020202020204" pitchFamily="34" charset="0"/>
                </a:rPr>
                <a:t>Випромінювання</a:t>
              </a:r>
              <a:r>
                <a:rPr lang="ru-RU" altLang="x-none" sz="1800" i="1" dirty="0">
                  <a:solidFill>
                    <a:srgbClr val="FF00FF"/>
                  </a:solidFill>
                  <a:latin typeface="Arial" panose="020B0604020202020204" pitchFamily="34" charset="0"/>
                </a:rPr>
                <a:t> фотона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xmlns="" id="{005ECC75-3864-4ED4-8E68-6A865E2BC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3" y="3389"/>
              <a:ext cx="2381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 перескакує на більш високу орбіту</a:t>
              </a:r>
              <a:endParaRPr lang="ru-RU" altLang="x-none" sz="1800">
                <a:latin typeface="Arial" panose="020B0604020202020204" pitchFamily="34" charset="0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xmlns="" id="{51897639-5307-4BCA-9C27-48C950875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305"/>
              <a:ext cx="1899" cy="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Електрон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перескакує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на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більш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низьку</a:t>
              </a:r>
              <a:r>
                <a:rPr lang="ru-RU" altLang="x-none" sz="1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ru-RU" altLang="x-none" sz="1800" i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орбіту</a:t>
              </a:r>
              <a:endParaRPr lang="ru-RU" altLang="x-none" sz="18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243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0">
            <a:extLst>
              <a:ext uri="{FF2B5EF4-FFF2-40B4-BE49-F238E27FC236}">
                <a16:creationId xmlns:a16="http://schemas.microsoft.com/office/drawing/2014/main" xmlns="" id="{22B527E1-3E9B-4ECC-BE2B-3C9FE3E51AA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52400"/>
            <a:ext cx="2667000" cy="2057400"/>
            <a:chOff x="1020" y="1305"/>
            <a:chExt cx="3357" cy="26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xmlns="" id="{B075DA5A-ADC5-437F-A762-1F11D63499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" y="1305"/>
              <a:ext cx="3357" cy="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xmlns="" id="{229FADA8-4981-4023-9DA8-E461C9F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744"/>
              <a:ext cx="1641" cy="16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xmlns="" id="{86635893-7FEC-49AA-BAF8-C31CEF0388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4" y="1994"/>
              <a:ext cx="1145" cy="114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xmlns="" id="{94A16FD7-52EF-4B43-AA9B-72E2827207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2177"/>
              <a:ext cx="790" cy="79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xmlns="" id="{289B58F3-4A9C-4E72-B08F-C64FCA05AF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4" y="2396"/>
              <a:ext cx="370" cy="37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33CCCC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xmlns="" id="{8EBA7F51-9AAD-49B5-9C8D-F995A3EF0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5" y="2524"/>
              <a:ext cx="115" cy="11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xmlns="" id="{E32170BF-94F3-4942-964F-5CDB13B0E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5" y="1981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CC99FF"/>
              </a:solidFill>
              <a:round/>
              <a:headEnd/>
              <a:tailEnd/>
            </a:ln>
          </p:spPr>
          <p:txBody>
            <a:bodyPr/>
            <a:lstStyle/>
            <a:p>
              <a:endParaRPr lang="x-none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D01FE4C-DDDE-4C78-A436-C62F1E4D77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101" y="420790"/>
            <a:ext cx="1643063" cy="14573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5A02FD8A-EA1D-478F-961A-604CF6792F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0254" y="326336"/>
            <a:ext cx="3000642" cy="17353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AC1AC239-C4F5-49BA-B88E-A11C1380A2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661" y="2113687"/>
            <a:ext cx="2667001" cy="6243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10F4B230-28D3-478B-9232-F891BCF48CE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148" y="2840960"/>
            <a:ext cx="1593157" cy="8286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C35DE701-4B3B-44E5-AF62-063A799A803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10575" y="2061647"/>
            <a:ext cx="2571750" cy="97309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83466345-3474-4672-B5EF-E88DF313653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86083" y="3074329"/>
            <a:ext cx="4313077" cy="97250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B6D36A73-CD68-45D1-AA2F-CB20286C4A3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217" y="4058554"/>
            <a:ext cx="6781800" cy="54379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26CFB246-9477-4E77-B2BD-20CBBE2F953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2100" y="4770099"/>
            <a:ext cx="5511079" cy="15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509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26CFB246-9477-4E77-B2BD-20CBBE2F95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862"/>
            <a:ext cx="5511079" cy="15517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D7FC47E4-2426-4EAF-A66B-8848571CAB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209800"/>
            <a:ext cx="6553200" cy="28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823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F2C402B-D9EF-4775-B61C-78DBEF501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3810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1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13C8818B-A6A3-4222-85D6-8FF80A72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3275684"/>
            <a:ext cx="1935594" cy="14516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D8266FD5-AC32-469E-B1F7-B7862D34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2057400"/>
            <a:ext cx="1935594" cy="10898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401EDFEE-7DDE-45B5-831B-F9036335FB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1463620"/>
          </a:xfrm>
          <a:prstGeom prst="rect">
            <a:avLst/>
          </a:prstGeom>
        </p:spPr>
      </p:pic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xmlns="" id="{2E8779C0-EED7-478A-B805-2488949EDAA8}"/>
              </a:ext>
            </a:extLst>
          </p:cNvPr>
          <p:cNvSpPr>
            <a:spLocks noGrp="1"/>
          </p:cNvSpPr>
          <p:nvPr/>
        </p:nvSpPr>
        <p:spPr>
          <a:xfrm>
            <a:off x="339044" y="1981200"/>
            <a:ext cx="5223556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u="sng" dirty="0"/>
              <a:t>Недоліки:</a:t>
            </a:r>
          </a:p>
          <a:p>
            <a:r>
              <a:rPr lang="uk-UA" b="1" dirty="0"/>
              <a:t>непослідовність</a:t>
            </a:r>
          </a:p>
          <a:p>
            <a:r>
              <a:rPr lang="uk-UA" dirty="0"/>
              <a:t>не змогла пояснити особливості для інших атомів</a:t>
            </a:r>
          </a:p>
          <a:p>
            <a:r>
              <a:rPr lang="uk-UA" dirty="0">
                <a:sym typeface="Symbol"/>
              </a:rPr>
              <a:t>не пояснила утворення хімічного зв</a:t>
            </a:r>
            <a:r>
              <a:rPr lang="en-US" dirty="0">
                <a:sym typeface="Symbol"/>
              </a:rPr>
              <a:t>’</a:t>
            </a:r>
            <a:r>
              <a:rPr lang="uk-UA" dirty="0" err="1">
                <a:sym typeface="Symbol"/>
              </a:rPr>
              <a:t>язку</a:t>
            </a:r>
            <a:endParaRPr lang="uk-UA" dirty="0">
              <a:sym typeface="Symbol"/>
            </a:endParaRPr>
          </a:p>
          <a:p>
            <a:r>
              <a:rPr lang="uk-UA" dirty="0">
                <a:sym typeface="Symbol"/>
              </a:rPr>
              <a:t>не пояснила як рухається електрон при переході між орбітами</a:t>
            </a:r>
            <a:endParaRPr lang="en-US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47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1DBB7C3-427F-4104-898E-4B3F62C7D1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8305800" cy="1924177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xmlns="" id="{DC4ECFE3-DB52-4D26-9F6C-91861F3D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4427537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583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xmlns="" id="{145D3301-B9C7-4BE4-B7E4-85487159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3200"/>
            <a:ext cx="38163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F877E502-1188-47DF-868F-1E69A918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6800"/>
            <a:ext cx="3814763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xmlns="" id="{ECA0A5FD-017A-4B48-98A2-DA4712EF4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388" y="4433888"/>
            <a:ext cx="383222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xmlns="" id="{8B1E6FCD-62F7-4FBC-9B04-62FAA0519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60350"/>
            <a:ext cx="33826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лінійчатий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xmlns="" id="{8951660F-A6E8-4373-BC09-4A101042F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755428"/>
            <a:ext cx="2699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окремі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атоми</a:t>
            </a:r>
            <a:r>
              <a:rPr lang="ru-RU" altLang="x-none" sz="2400" dirty="0"/>
              <a:t>,</a:t>
            </a:r>
          </a:p>
          <a:p>
            <a:pPr eaLnBrk="1" hangingPunct="1"/>
            <a:r>
              <a:rPr lang="ru-RU" altLang="x-none" sz="2400" dirty="0" err="1"/>
              <a:t>розріджені</a:t>
            </a:r>
            <a:r>
              <a:rPr lang="ru-RU" altLang="x-none" sz="2400" dirty="0"/>
              <a:t> гази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xmlns="" id="{6A9E3989-1DE3-40B1-A25F-48C271B0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649" y="2392151"/>
            <a:ext cx="3288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смугастий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xmlns="" id="{9726198C-9575-4443-A89A-5A438FB4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10690"/>
            <a:ext cx="25282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конденсована</a:t>
            </a:r>
            <a:r>
              <a:rPr lang="ru-RU" altLang="x-none" sz="2400" dirty="0"/>
              <a:t> </a:t>
            </a:r>
          </a:p>
          <a:p>
            <a:pPr eaLnBrk="1" hangingPunct="1"/>
            <a:r>
              <a:rPr lang="ru-RU" altLang="x-none" sz="2400" dirty="0" err="1"/>
              <a:t>речовина</a:t>
            </a:r>
            <a:endParaRPr lang="ru-RU" altLang="x-none" sz="2400" dirty="0"/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xmlns="" id="{166EA33D-3239-40EB-AB4B-B2F9E1D2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13" y="4522143"/>
            <a:ext cx="3284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b="1" u="sng" dirty="0" err="1"/>
              <a:t>суцільний</a:t>
            </a:r>
            <a:r>
              <a:rPr lang="ru-RU" altLang="x-none" sz="2400" b="1" u="sng" dirty="0"/>
              <a:t> спектр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xmlns="" id="{AF97B701-A766-47EE-A24E-644F6886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506" y="5009835"/>
            <a:ext cx="42194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x-none" sz="2400" dirty="0" err="1"/>
              <a:t>рівноважне</a:t>
            </a:r>
            <a:endParaRPr lang="ru-RU" altLang="x-none" sz="2400" dirty="0"/>
          </a:p>
          <a:p>
            <a:pPr eaLnBrk="1" hangingPunct="1"/>
            <a:r>
              <a:rPr lang="ru-RU" altLang="x-none" sz="2400" dirty="0" err="1"/>
              <a:t>теплове</a:t>
            </a:r>
            <a:r>
              <a:rPr lang="ru-RU" altLang="x-none" sz="2400" dirty="0"/>
              <a:t> </a:t>
            </a:r>
            <a:r>
              <a:rPr lang="ru-RU" altLang="x-none" sz="2400" dirty="0" err="1"/>
              <a:t>випромінювання</a:t>
            </a:r>
            <a:endParaRPr lang="ru-RU" altLang="x-none" sz="2400" dirty="0"/>
          </a:p>
        </p:txBody>
      </p:sp>
    </p:spTree>
    <p:extLst>
      <p:ext uri="{BB962C8B-B14F-4D97-AF65-F5344CB8AC3E}">
        <p14:creationId xmlns:p14="http://schemas.microsoft.com/office/powerpoint/2010/main" xmlns="" val="75273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xmlns="" id="{05AFB36B-0312-4801-8E96-52A8C0AE9EEE}"/>
              </a:ext>
            </a:extLst>
          </p:cNvPr>
          <p:cNvGrpSpPr>
            <a:grpSpLocks/>
          </p:cNvGrpSpPr>
          <p:nvPr/>
        </p:nvGrpSpPr>
        <p:grpSpPr bwMode="auto">
          <a:xfrm>
            <a:off x="3359028" y="3321424"/>
            <a:ext cx="4831140" cy="584199"/>
            <a:chOff x="379" y="1774"/>
            <a:chExt cx="3209" cy="368"/>
          </a:xfrm>
        </p:grpSpPr>
        <p:graphicFrame>
          <p:nvGraphicFramePr>
            <p:cNvPr id="3" name="Object 8">
              <a:extLst>
                <a:ext uri="{FF2B5EF4-FFF2-40B4-BE49-F238E27FC236}">
                  <a16:creationId xmlns:a16="http://schemas.microsoft.com/office/drawing/2014/main" xmlns="" id="{25B20F2F-C4FD-4E95-8AC4-3FC39B184F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543692595"/>
                </p:ext>
              </p:extLst>
            </p:nvPr>
          </p:nvGraphicFramePr>
          <p:xfrm>
            <a:off x="379" y="1827"/>
            <a:ext cx="456" cy="272"/>
          </p:xfrm>
          <a:graphic>
            <a:graphicData uri="http://schemas.openxmlformats.org/presentationml/2006/ole">
              <p:oleObj spid="_x0000_s12482" name="Equation" r:id="rId3" imgW="723600" imgH="431640" progId="">
                <p:embed/>
              </p:oleObj>
            </a:graphicData>
          </a:graphic>
        </p:graphicFrame>
        <p:sp>
          <p:nvSpPr>
            <p:cNvPr id="4" name="Text Box 9">
              <a:extLst>
                <a:ext uri="{FF2B5EF4-FFF2-40B4-BE49-F238E27FC236}">
                  <a16:creationId xmlns:a16="http://schemas.microsoft.com/office/drawing/2014/main" xmlns="" id="{67ECC252-9A67-4F4B-B546-38D5F0BDA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774"/>
              <a:ext cx="24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падаючий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потік</a:t>
              </a:r>
              <a:endParaRPr lang="ru-RU" altLang="x-none" dirty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xmlns="" id="{C6F13163-F022-4824-ABBC-B3A3D235C384}"/>
              </a:ext>
            </a:extLst>
          </p:cNvPr>
          <p:cNvGrpSpPr>
            <a:grpSpLocks/>
          </p:cNvGrpSpPr>
          <p:nvPr/>
        </p:nvGrpSpPr>
        <p:grpSpPr bwMode="auto">
          <a:xfrm>
            <a:off x="3270128" y="4042153"/>
            <a:ext cx="5797672" cy="1570037"/>
            <a:chOff x="323" y="2274"/>
            <a:chExt cx="3851" cy="989"/>
          </a:xfrm>
        </p:grpSpPr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xmlns="" id="{3E1A38BD-C05D-490A-8489-19D2C8D469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855543259"/>
                </p:ext>
              </p:extLst>
            </p:nvPr>
          </p:nvGraphicFramePr>
          <p:xfrm>
            <a:off x="323" y="2279"/>
            <a:ext cx="568" cy="368"/>
          </p:xfrm>
          <a:graphic>
            <a:graphicData uri="http://schemas.openxmlformats.org/presentationml/2006/ole">
              <p:oleObj spid="_x0000_s12483" name="Equation" r:id="rId4" imgW="901440" imgH="583920" progId="">
                <p:embed/>
              </p:oleObj>
            </a:graphicData>
          </a:graphic>
        </p:graphicFrame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xmlns="" id="{EE8D75F8-8D87-4D86-AB1B-6DC4175D7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274"/>
              <a:ext cx="306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ru-RU" altLang="x-none" dirty="0"/>
                <a:t>– </a:t>
              </a:r>
              <a:r>
                <a:rPr lang="ru-RU" altLang="x-none" dirty="0" err="1"/>
                <a:t>поглинута</a:t>
              </a:r>
              <a:r>
                <a:rPr lang="ru-RU" altLang="x-none" dirty="0"/>
                <a:t> </a:t>
              </a:r>
            </a:p>
            <a:p>
              <a:pPr eaLnBrk="1" hangingPunct="1"/>
              <a:r>
                <a:rPr lang="ru-RU" altLang="x-none" dirty="0"/>
                <a:t>(</a:t>
              </a:r>
              <a:r>
                <a:rPr lang="ru-RU" altLang="x-none" dirty="0" err="1"/>
                <a:t>одиницею</a:t>
              </a:r>
              <a:r>
                <a:rPr lang="ru-RU" altLang="x-none" dirty="0"/>
                <a:t> </a:t>
              </a:r>
              <a:r>
                <a:rPr lang="ru-RU" altLang="x-none" dirty="0" err="1"/>
                <a:t>поверхні</a:t>
              </a:r>
              <a:r>
                <a:rPr lang="ru-RU" altLang="x-none" dirty="0"/>
                <a:t>) </a:t>
              </a:r>
            </a:p>
            <a:p>
              <a:pPr eaLnBrk="1" hangingPunct="1"/>
              <a:r>
                <a:rPr lang="ru-RU" altLang="x-none" dirty="0" err="1"/>
                <a:t>потужність</a:t>
              </a:r>
              <a:endParaRPr lang="ru-RU" altLang="x-none" dirty="0"/>
            </a:p>
          </p:txBody>
        </p:sp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xmlns="" id="{5E59BFA6-6369-4F45-B295-6E1C5ED0D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81776327"/>
              </p:ext>
            </p:extLst>
          </p:nvPr>
        </p:nvGraphicFramePr>
        <p:xfrm>
          <a:off x="3287713" y="1365250"/>
          <a:ext cx="1866900" cy="1295400"/>
        </p:xfrm>
        <a:graphic>
          <a:graphicData uri="http://schemas.openxmlformats.org/presentationml/2006/ole">
            <p:oleObj spid="_x0000_s12484" name="Equation" r:id="rId5" imgW="1866600" imgH="1295280" progId="">
              <p:embed/>
            </p:oleObj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xmlns="" id="{E4976DFF-067C-4F8D-9173-4E724049E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55605701"/>
              </p:ext>
            </p:extLst>
          </p:nvPr>
        </p:nvGraphicFramePr>
        <p:xfrm>
          <a:off x="5265738" y="1752600"/>
          <a:ext cx="571500" cy="406400"/>
        </p:xfrm>
        <a:graphic>
          <a:graphicData uri="http://schemas.openxmlformats.org/presentationml/2006/ole">
            <p:oleObj spid="_x0000_s12485" name="Equation" r:id="rId6" imgW="571252" imgH="406224" progId="">
              <p:embed/>
            </p:oleObj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DC402B8-91DC-4958-B3CE-C7826D03442D}"/>
              </a:ext>
            </a:extLst>
          </p:cNvPr>
          <p:cNvSpPr txBox="1"/>
          <p:nvPr/>
        </p:nvSpPr>
        <p:spPr>
          <a:xfrm>
            <a:off x="2133600" y="304800"/>
            <a:ext cx="555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/>
              <a:t>поглинальна здатність</a:t>
            </a:r>
            <a:endParaRPr lang="x-none" sz="4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618B2FF5-B434-47DC-ACAE-9268F62C2BA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338" y="1126049"/>
            <a:ext cx="2905125" cy="3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296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810</Words>
  <Application>Microsoft Office PowerPoint</Application>
  <PresentationFormat>Экран (4:3)</PresentationFormat>
  <Paragraphs>172</Paragraphs>
  <Slides>64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64</vt:i4>
      </vt:variant>
    </vt:vector>
  </HeadingPairs>
  <TitlesOfParts>
    <vt:vector size="70" baseType="lpstr">
      <vt:lpstr>Office Theme</vt:lpstr>
      <vt:lpstr>1_Office Theme</vt:lpstr>
      <vt:lpstr>15_Office Theme</vt:lpstr>
      <vt:lpstr>Equation</vt:lpstr>
      <vt:lpstr>Формула</vt:lpstr>
      <vt:lpstr>Microsoft Equation 3.0</vt:lpstr>
      <vt:lpstr>Слайд 1</vt:lpstr>
      <vt:lpstr>Рівноважне теплове випромінювання.  Закон Кірхгофа. Закон Стефана-Больцмана. Закон зміщення Віна. 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Формула Релея-Джинса. Формула Планка. 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Зовнішній фотоелектричний ефект. Фотони.  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Ефект Комптона.  </vt:lpstr>
      <vt:lpstr>Слайд 35</vt:lpstr>
      <vt:lpstr>Слайд 36</vt:lpstr>
      <vt:lpstr>Слайд 37</vt:lpstr>
      <vt:lpstr>Слайд 38</vt:lpstr>
      <vt:lpstr>Гіпотеза де Бройля.  Хвильові властивості частинок. </vt:lpstr>
      <vt:lpstr>Слайд 40</vt:lpstr>
      <vt:lpstr>Слайд 41</vt:lpstr>
      <vt:lpstr>Слайд 42</vt:lpstr>
      <vt:lpstr>Слайд 43</vt:lpstr>
      <vt:lpstr>Слайд 44</vt:lpstr>
      <vt:lpstr>Серіальні закономірності атомних спектрів</vt:lpstr>
      <vt:lpstr>Слайд 46</vt:lpstr>
      <vt:lpstr>Слайд 47</vt:lpstr>
      <vt:lpstr>Слайд 48</vt:lpstr>
      <vt:lpstr>Досліди Резерфорда та ядерна  модель атома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Постулати Бора.  Борівська модель атома водню</vt:lpstr>
      <vt:lpstr>Слайд 59</vt:lpstr>
      <vt:lpstr>Слайд 60</vt:lpstr>
      <vt:lpstr>Слайд 61</vt:lpstr>
      <vt:lpstr>Слайд 62</vt:lpstr>
      <vt:lpstr>Слайд 63</vt:lpstr>
      <vt:lpstr>Слайд 64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Luda</cp:lastModifiedBy>
  <cp:revision>407</cp:revision>
  <dcterms:created xsi:type="dcterms:W3CDTF">2012-04-26T17:06:14Z</dcterms:created>
  <dcterms:modified xsi:type="dcterms:W3CDTF">2022-04-14T07:29:53Z</dcterms:modified>
</cp:coreProperties>
</file>